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07"/>
  </p:notesMasterIdLst>
  <p:handoutMasterIdLst>
    <p:handoutMasterId r:id="rId208"/>
  </p:handoutMasterIdLst>
  <p:sldIdLst>
    <p:sldId id="256" r:id="rId2"/>
    <p:sldId id="284" r:id="rId3"/>
    <p:sldId id="325" r:id="rId4"/>
    <p:sldId id="326" r:id="rId5"/>
    <p:sldId id="408" r:id="rId6"/>
    <p:sldId id="409" r:id="rId7"/>
    <p:sldId id="410" r:id="rId8"/>
    <p:sldId id="421" r:id="rId9"/>
    <p:sldId id="417" r:id="rId10"/>
    <p:sldId id="333" r:id="rId11"/>
    <p:sldId id="334" r:id="rId12"/>
    <p:sldId id="328" r:id="rId13"/>
    <p:sldId id="411" r:id="rId14"/>
    <p:sldId id="412" r:id="rId15"/>
    <p:sldId id="329" r:id="rId16"/>
    <p:sldId id="413" r:id="rId17"/>
    <p:sldId id="418" r:id="rId18"/>
    <p:sldId id="414" r:id="rId19"/>
    <p:sldId id="331" r:id="rId20"/>
    <p:sldId id="422" r:id="rId21"/>
    <p:sldId id="335" r:id="rId22"/>
    <p:sldId id="416" r:id="rId23"/>
    <p:sldId id="338" r:id="rId24"/>
    <p:sldId id="419" r:id="rId25"/>
    <p:sldId id="337" r:id="rId26"/>
    <p:sldId id="420" r:id="rId27"/>
    <p:sldId id="423" r:id="rId28"/>
    <p:sldId id="339" r:id="rId29"/>
    <p:sldId id="424" r:id="rId30"/>
    <p:sldId id="425" r:id="rId31"/>
    <p:sldId id="340" r:id="rId32"/>
    <p:sldId id="341" r:id="rId33"/>
    <p:sldId id="426" r:id="rId34"/>
    <p:sldId id="427" r:id="rId35"/>
    <p:sldId id="428" r:id="rId36"/>
    <p:sldId id="393" r:id="rId37"/>
    <p:sldId id="403" r:id="rId38"/>
    <p:sldId id="430" r:id="rId39"/>
    <p:sldId id="389" r:id="rId40"/>
    <p:sldId id="431" r:id="rId41"/>
    <p:sldId id="343" r:id="rId42"/>
    <p:sldId id="344" r:id="rId43"/>
    <p:sldId id="346" r:id="rId44"/>
    <p:sldId id="345" r:id="rId45"/>
    <p:sldId id="432" r:id="rId46"/>
    <p:sldId id="347" r:id="rId47"/>
    <p:sldId id="440" r:id="rId48"/>
    <p:sldId id="390" r:id="rId49"/>
    <p:sldId id="433" r:id="rId50"/>
    <p:sldId id="438" r:id="rId51"/>
    <p:sldId id="348" r:id="rId52"/>
    <p:sldId id="435" r:id="rId53"/>
    <p:sldId id="437" r:id="rId54"/>
    <p:sldId id="436" r:id="rId55"/>
    <p:sldId id="439" r:id="rId56"/>
    <p:sldId id="434" r:id="rId57"/>
    <p:sldId id="441" r:id="rId58"/>
    <p:sldId id="349" r:id="rId59"/>
    <p:sldId id="442" r:id="rId60"/>
    <p:sldId id="404" r:id="rId61"/>
    <p:sldId id="443" r:id="rId62"/>
    <p:sldId id="350" r:id="rId63"/>
    <p:sldId id="391" r:id="rId64"/>
    <p:sldId id="444" r:id="rId65"/>
    <p:sldId id="445" r:id="rId66"/>
    <p:sldId id="446" r:id="rId67"/>
    <p:sldId id="447" r:id="rId68"/>
    <p:sldId id="448" r:id="rId69"/>
    <p:sldId id="449" r:id="rId70"/>
    <p:sldId id="450" r:id="rId71"/>
    <p:sldId id="451" r:id="rId72"/>
    <p:sldId id="452" r:id="rId73"/>
    <p:sldId id="453" r:id="rId74"/>
    <p:sldId id="454" r:id="rId75"/>
    <p:sldId id="352" r:id="rId76"/>
    <p:sldId id="456" r:id="rId77"/>
    <p:sldId id="455" r:id="rId78"/>
    <p:sldId id="457" r:id="rId79"/>
    <p:sldId id="458" r:id="rId80"/>
    <p:sldId id="459" r:id="rId81"/>
    <p:sldId id="462" r:id="rId82"/>
    <p:sldId id="353" r:id="rId83"/>
    <p:sldId id="354" r:id="rId84"/>
    <p:sldId id="460" r:id="rId85"/>
    <p:sldId id="355" r:id="rId86"/>
    <p:sldId id="461" r:id="rId87"/>
    <p:sldId id="463" r:id="rId88"/>
    <p:sldId id="356" r:id="rId89"/>
    <p:sldId id="465" r:id="rId90"/>
    <p:sldId id="464" r:id="rId91"/>
    <p:sldId id="357" r:id="rId92"/>
    <p:sldId id="358" r:id="rId93"/>
    <p:sldId id="359" r:id="rId94"/>
    <p:sldId id="360" r:id="rId95"/>
    <p:sldId id="471" r:id="rId96"/>
    <p:sldId id="362" r:id="rId97"/>
    <p:sldId id="369" r:id="rId98"/>
    <p:sldId id="475" r:id="rId99"/>
    <p:sldId id="474" r:id="rId100"/>
    <p:sldId id="472" r:id="rId101"/>
    <p:sldId id="473" r:id="rId102"/>
    <p:sldId id="537" r:id="rId103"/>
    <p:sldId id="538" r:id="rId104"/>
    <p:sldId id="539" r:id="rId105"/>
    <p:sldId id="540" r:id="rId106"/>
    <p:sldId id="541" r:id="rId107"/>
    <p:sldId id="544" r:id="rId108"/>
    <p:sldId id="547" r:id="rId109"/>
    <p:sldId id="545" r:id="rId110"/>
    <p:sldId id="364" r:id="rId111"/>
    <p:sldId id="476" r:id="rId112"/>
    <p:sldId id="477" r:id="rId113"/>
    <p:sldId id="528" r:id="rId114"/>
    <p:sldId id="529" r:id="rId115"/>
    <p:sldId id="530" r:id="rId116"/>
    <p:sldId id="531" r:id="rId117"/>
    <p:sldId id="532" r:id="rId118"/>
    <p:sldId id="533" r:id="rId119"/>
    <p:sldId id="534" r:id="rId120"/>
    <p:sldId id="535" r:id="rId121"/>
    <p:sldId id="536" r:id="rId122"/>
    <p:sldId id="466" r:id="rId123"/>
    <p:sldId id="478" r:id="rId124"/>
    <p:sldId id="479" r:id="rId125"/>
    <p:sldId id="480" r:id="rId126"/>
    <p:sldId id="482" r:id="rId127"/>
    <p:sldId id="481" r:id="rId128"/>
    <p:sldId id="483" r:id="rId129"/>
    <p:sldId id="548" r:id="rId130"/>
    <p:sldId id="549" r:id="rId131"/>
    <p:sldId id="550" r:id="rId132"/>
    <p:sldId id="551" r:id="rId133"/>
    <p:sldId id="552" r:id="rId134"/>
    <p:sldId id="467" r:id="rId135"/>
    <p:sldId id="486" r:id="rId136"/>
    <p:sldId id="487" r:id="rId137"/>
    <p:sldId id="488" r:id="rId138"/>
    <p:sldId id="484" r:id="rId139"/>
    <p:sldId id="485" r:id="rId140"/>
    <p:sldId id="468" r:id="rId141"/>
    <p:sldId id="469" r:id="rId142"/>
    <p:sldId id="489" r:id="rId143"/>
    <p:sldId id="490" r:id="rId144"/>
    <p:sldId id="491" r:id="rId145"/>
    <p:sldId id="492" r:id="rId146"/>
    <p:sldId id="470" r:id="rId147"/>
    <p:sldId id="493" r:id="rId148"/>
    <p:sldId id="494" r:id="rId149"/>
    <p:sldId id="495" r:id="rId150"/>
    <p:sldId id="496" r:id="rId151"/>
    <p:sldId id="497" r:id="rId152"/>
    <p:sldId id="499" r:id="rId153"/>
    <p:sldId id="498" r:id="rId154"/>
    <p:sldId id="500" r:id="rId155"/>
    <p:sldId id="501" r:id="rId156"/>
    <p:sldId id="553" r:id="rId157"/>
    <p:sldId id="554" r:id="rId158"/>
    <p:sldId id="555" r:id="rId159"/>
    <p:sldId id="556" r:id="rId160"/>
    <p:sldId id="557" r:id="rId161"/>
    <p:sldId id="558" r:id="rId162"/>
    <p:sldId id="559" r:id="rId163"/>
    <p:sldId id="560" r:id="rId164"/>
    <p:sldId id="561" r:id="rId165"/>
    <p:sldId id="562" r:id="rId166"/>
    <p:sldId id="563" r:id="rId167"/>
    <p:sldId id="564" r:id="rId168"/>
    <p:sldId id="565" r:id="rId169"/>
    <p:sldId id="566" r:id="rId170"/>
    <p:sldId id="567" r:id="rId171"/>
    <p:sldId id="568" r:id="rId172"/>
    <p:sldId id="569" r:id="rId173"/>
    <p:sldId id="570" r:id="rId174"/>
    <p:sldId id="571" r:id="rId175"/>
    <p:sldId id="572" r:id="rId176"/>
    <p:sldId id="573" r:id="rId177"/>
    <p:sldId id="361" r:id="rId178"/>
    <p:sldId id="373" r:id="rId179"/>
    <p:sldId id="374" r:id="rId180"/>
    <p:sldId id="375" r:id="rId181"/>
    <p:sldId id="380" r:id="rId182"/>
    <p:sldId id="509" r:id="rId183"/>
    <p:sldId id="376" r:id="rId184"/>
    <p:sldId id="377" r:id="rId185"/>
    <p:sldId id="502" r:id="rId186"/>
    <p:sldId id="503" r:id="rId187"/>
    <p:sldId id="504" r:id="rId188"/>
    <p:sldId id="507" r:id="rId189"/>
    <p:sldId id="510" r:id="rId190"/>
    <p:sldId id="379" r:id="rId191"/>
    <p:sldId id="372" r:id="rId192"/>
    <p:sldId id="505" r:id="rId193"/>
    <p:sldId id="506" r:id="rId194"/>
    <p:sldId id="508" r:id="rId195"/>
    <p:sldId id="511" r:id="rId196"/>
    <p:sldId id="512" r:id="rId197"/>
    <p:sldId id="384" r:id="rId198"/>
    <p:sldId id="385" r:id="rId199"/>
    <p:sldId id="386" r:id="rId200"/>
    <p:sldId id="387" r:id="rId201"/>
    <p:sldId id="513" r:id="rId202"/>
    <p:sldId id="514" r:id="rId203"/>
    <p:sldId id="392" r:id="rId204"/>
    <p:sldId id="382" r:id="rId205"/>
    <p:sldId id="527" r:id="rId20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3300"/>
    <a:srgbClr val="007635"/>
    <a:srgbClr val="FFFF00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12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r>
              <a:rPr lang="en-US"/>
              <a:t>Java Gaddis 4e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9D33F8C-F50B-4358-881F-EF39E332C6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19005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r>
              <a:rPr lang="en-US"/>
              <a:t>Java Gaddis 4e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300FC21-599D-4CB2-A945-A64B8AB0CB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7028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A35C4AD-ACAA-4170-A535-B8AD04755229}" type="slidenum">
              <a:rPr kumimoji="0" lang="en-US"/>
              <a:pPr>
                <a:spcBef>
                  <a:spcPct val="0"/>
                </a:spcBef>
              </a:pPr>
              <a:t>1</a:t>
            </a:fld>
            <a:endParaRPr kumimoji="0" 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404278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B686444-9048-4B59-A35C-15A3FD40425F}" type="slidenum">
              <a:rPr kumimoji="0" lang="en-US"/>
              <a:pPr>
                <a:spcBef>
                  <a:spcPct val="0"/>
                </a:spcBef>
              </a:pPr>
              <a:t>17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28661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71923B-5F76-4C3F-9047-8DA91BD62294}" type="slidenum">
              <a:rPr kumimoji="0" lang="en-US"/>
              <a:pPr>
                <a:spcBef>
                  <a:spcPct val="0"/>
                </a:spcBef>
              </a:pPr>
              <a:t>19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218363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4129E68-4EED-4DF8-8EB1-5DEE4457428D}" type="slidenum">
              <a:rPr kumimoji="0" lang="en-US"/>
              <a:pPr>
                <a:spcBef>
                  <a:spcPct val="0"/>
                </a:spcBef>
              </a:pPr>
              <a:t>21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502077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8304B95-6BE7-4150-A5F0-9E4ED5DF38FF}" type="slidenum">
              <a:rPr kumimoji="0" lang="en-US"/>
              <a:pPr>
                <a:spcBef>
                  <a:spcPct val="0"/>
                </a:spcBef>
              </a:pPr>
              <a:t>23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954253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31CD543-854C-4899-8A63-D6624BC1E297}" type="slidenum">
              <a:rPr kumimoji="0" lang="en-US"/>
              <a:pPr>
                <a:spcBef>
                  <a:spcPct val="0"/>
                </a:spcBef>
              </a:pPr>
              <a:t>25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821044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D346A40-2DBA-49CA-83F8-2D554CE51989}" type="slidenum">
              <a:rPr kumimoji="0" lang="en-US"/>
              <a:pPr>
                <a:spcBef>
                  <a:spcPct val="0"/>
                </a:spcBef>
              </a:pPr>
              <a:t>26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638283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78A70E3-EEDD-45AE-955F-681763C458E6}" type="slidenum">
              <a:rPr kumimoji="0" lang="en-US"/>
              <a:pPr>
                <a:spcBef>
                  <a:spcPct val="0"/>
                </a:spcBef>
              </a:pPr>
              <a:t>28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597793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8A3A9E-0B31-447E-B488-77C5B44C1BEA}" type="slidenum">
              <a:rPr kumimoji="0" lang="en-US"/>
              <a:pPr>
                <a:spcBef>
                  <a:spcPct val="0"/>
                </a:spcBef>
              </a:pPr>
              <a:t>31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655592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7739624-C48A-4BA3-9CD7-95EE7020B100}" type="slidenum">
              <a:rPr kumimoji="0" lang="en-US"/>
              <a:pPr>
                <a:spcBef>
                  <a:spcPct val="0"/>
                </a:spcBef>
              </a:pPr>
              <a:t>32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358326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584B3A-76BC-4491-82DF-323581DC973E}" type="slidenum">
              <a:rPr kumimoji="0" lang="en-US"/>
              <a:pPr>
                <a:spcBef>
                  <a:spcPct val="0"/>
                </a:spcBef>
              </a:pPr>
              <a:t>33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33994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BF347B1-50BC-4130-94BE-8AAEC88A8605}" type="slidenum">
              <a:rPr kumimoji="0" lang="en-US"/>
              <a:pPr>
                <a:spcBef>
                  <a:spcPct val="0"/>
                </a:spcBef>
              </a:pPr>
              <a:t>2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880304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A0F8CB-4899-4AEC-8CD1-8AD5BC4CA198}" type="slidenum">
              <a:rPr kumimoji="0" lang="en-US"/>
              <a:pPr>
                <a:spcBef>
                  <a:spcPct val="0"/>
                </a:spcBef>
              </a:pPr>
              <a:t>36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559053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47B8724-1D54-489A-8BD1-1ACB64EBFE0A}" type="slidenum">
              <a:rPr kumimoji="0" lang="en-US"/>
              <a:pPr>
                <a:spcBef>
                  <a:spcPct val="0"/>
                </a:spcBef>
              </a:pPr>
              <a:t>37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135770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FC288CF-DCE5-4C78-B923-9171893A55D1}" type="slidenum">
              <a:rPr kumimoji="0" lang="en-US"/>
              <a:pPr>
                <a:spcBef>
                  <a:spcPct val="0"/>
                </a:spcBef>
              </a:pPr>
              <a:t>38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4188630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9AE2CC-CBCF-4DBF-A685-0EE44976BFD6}" type="slidenum">
              <a:rPr kumimoji="0" lang="en-US"/>
              <a:pPr>
                <a:spcBef>
                  <a:spcPct val="0"/>
                </a:spcBef>
              </a:pPr>
              <a:t>39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628905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44EF9A-3A3E-4D3A-8E22-FC2BDB6D7AF3}" type="slidenum">
              <a:rPr kumimoji="0" lang="en-US"/>
              <a:pPr>
                <a:spcBef>
                  <a:spcPct val="0"/>
                </a:spcBef>
              </a:pPr>
              <a:t>41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609520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0F962D3-1FCD-4E63-BF4D-17069BD5BF8A}" type="slidenum">
              <a:rPr kumimoji="0" lang="en-US"/>
              <a:pPr>
                <a:spcBef>
                  <a:spcPct val="0"/>
                </a:spcBef>
              </a:pPr>
              <a:t>42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683509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923D56B-D868-4F2D-AA53-AED7A4822929}" type="slidenum">
              <a:rPr kumimoji="0" lang="en-US"/>
              <a:pPr>
                <a:spcBef>
                  <a:spcPct val="0"/>
                </a:spcBef>
              </a:pPr>
              <a:t>43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840212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18F7A4A-67CB-4491-9CE2-7C54F36748CD}" type="slidenum">
              <a:rPr kumimoji="0" lang="en-US"/>
              <a:pPr>
                <a:spcBef>
                  <a:spcPct val="0"/>
                </a:spcBef>
              </a:pPr>
              <a:t>44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987510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CE3AC1-6C1E-4A4E-BC23-F9BFB2830639}" type="slidenum">
              <a:rPr kumimoji="0" lang="en-US"/>
              <a:pPr>
                <a:spcBef>
                  <a:spcPct val="0"/>
                </a:spcBef>
              </a:pPr>
              <a:t>46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962599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85E6A5-AD37-480F-8D44-273941FA3A87}" type="slidenum">
              <a:rPr kumimoji="0" lang="en-US"/>
              <a:pPr>
                <a:spcBef>
                  <a:spcPct val="0"/>
                </a:spcBef>
              </a:pPr>
              <a:t>48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7405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31CF070-F2ED-4F7D-91FD-CA0AF141B047}" type="slidenum">
              <a:rPr kumimoji="0" lang="en-US"/>
              <a:pPr>
                <a:spcBef>
                  <a:spcPct val="0"/>
                </a:spcBef>
              </a:pPr>
              <a:t>3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6748619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46010DF-720B-4517-896C-7FAB1371576A}" type="slidenum">
              <a:rPr kumimoji="0" lang="en-US"/>
              <a:pPr>
                <a:spcBef>
                  <a:spcPct val="0"/>
                </a:spcBef>
              </a:pPr>
              <a:t>58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613229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F909F30-DF4C-4170-AD93-75D8FE3AFAC1}" type="slidenum">
              <a:rPr kumimoji="0" lang="en-US"/>
              <a:pPr>
                <a:spcBef>
                  <a:spcPct val="0"/>
                </a:spcBef>
              </a:pPr>
              <a:t>59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48883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95D90F-6390-46D9-ACAE-A1201AB1E7F2}" type="slidenum">
              <a:rPr kumimoji="0" lang="en-US"/>
              <a:pPr>
                <a:spcBef>
                  <a:spcPct val="0"/>
                </a:spcBef>
              </a:pPr>
              <a:t>60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365664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CBA4F5-37D5-482A-A7B7-A54EA4DA7592}" type="slidenum">
              <a:rPr kumimoji="0" lang="en-US"/>
              <a:pPr>
                <a:spcBef>
                  <a:spcPct val="0"/>
                </a:spcBef>
              </a:pPr>
              <a:t>62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303519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B29034-ABE4-47C1-966F-C08442742F9D}" type="slidenum">
              <a:rPr kumimoji="0" lang="en-US"/>
              <a:pPr>
                <a:spcBef>
                  <a:spcPct val="0"/>
                </a:spcBef>
              </a:pPr>
              <a:t>63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201374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4C35668-4354-40C0-80D5-3995AF0C7502}" type="slidenum">
              <a:rPr kumimoji="0" lang="en-US"/>
              <a:pPr>
                <a:spcBef>
                  <a:spcPct val="0"/>
                </a:spcBef>
              </a:pPr>
              <a:t>75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750238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0C2474-10DA-4DCB-B3E2-48917128167C}" type="slidenum">
              <a:rPr kumimoji="0" lang="en-US"/>
              <a:pPr>
                <a:spcBef>
                  <a:spcPct val="0"/>
                </a:spcBef>
              </a:pPr>
              <a:t>76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592437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E9C33D-08EF-406D-B085-C708325C1F73}" type="slidenum">
              <a:rPr kumimoji="0" lang="en-US"/>
              <a:pPr>
                <a:spcBef>
                  <a:spcPct val="0"/>
                </a:spcBef>
              </a:pPr>
              <a:t>77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947949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88F5331-CFA4-4291-A2C0-11D03E7BF2E5}" type="slidenum">
              <a:rPr kumimoji="0" lang="en-US"/>
              <a:pPr>
                <a:spcBef>
                  <a:spcPct val="0"/>
                </a:spcBef>
              </a:pPr>
              <a:t>82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408379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6EB747-B908-4DB5-9076-B0398273CB76}" type="slidenum">
              <a:rPr kumimoji="0" lang="en-US"/>
              <a:pPr>
                <a:spcBef>
                  <a:spcPct val="0"/>
                </a:spcBef>
              </a:pPr>
              <a:t>83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28918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8B3DCC-794D-4092-B749-3825116CCD2E}" type="slidenum">
              <a:rPr kumimoji="0" lang="en-US"/>
              <a:pPr>
                <a:spcBef>
                  <a:spcPct val="0"/>
                </a:spcBef>
              </a:pPr>
              <a:t>4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6013844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5F8327D-D378-4275-8E3C-B17951881744}" type="slidenum">
              <a:rPr kumimoji="0" lang="en-US"/>
              <a:pPr>
                <a:spcBef>
                  <a:spcPct val="0"/>
                </a:spcBef>
              </a:pPr>
              <a:t>84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161653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F2EC768-AAA1-4BD6-934E-08FF01EA1071}" type="slidenum">
              <a:rPr kumimoji="0" lang="en-US"/>
              <a:pPr>
                <a:spcBef>
                  <a:spcPct val="0"/>
                </a:spcBef>
              </a:pPr>
              <a:t>85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6226736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D5169D9-4580-46D3-8B73-76BB0B0EC559}" type="slidenum">
              <a:rPr kumimoji="0" lang="en-US"/>
              <a:pPr>
                <a:spcBef>
                  <a:spcPct val="0"/>
                </a:spcBef>
              </a:pPr>
              <a:t>91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41048792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F74067D-538E-42DC-818A-FA0E05B52B29}" type="slidenum">
              <a:rPr kumimoji="0" lang="en-US"/>
              <a:pPr>
                <a:spcBef>
                  <a:spcPct val="0"/>
                </a:spcBef>
              </a:pPr>
              <a:t>93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4259946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68DA2A1-D52B-4401-8585-CAAC28BB3206}" type="slidenum">
              <a:rPr kumimoji="0" lang="en-US"/>
              <a:pPr>
                <a:spcBef>
                  <a:spcPct val="0"/>
                </a:spcBef>
              </a:pPr>
              <a:t>94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748285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252EB28-0E97-4F37-B544-CC52224BA794}" type="slidenum">
              <a:rPr kumimoji="0" lang="en-US"/>
              <a:pPr>
                <a:spcBef>
                  <a:spcPct val="0"/>
                </a:spcBef>
              </a:pPr>
              <a:t>95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929887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D336D0-78DA-43F2-916F-CA6E279F01E7}" type="slidenum">
              <a:rPr kumimoji="0" lang="en-US"/>
              <a:pPr>
                <a:spcBef>
                  <a:spcPct val="0"/>
                </a:spcBef>
              </a:pPr>
              <a:t>96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020537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CF33BD-A149-4869-B984-A646D7CAF9D0}" type="slidenum">
              <a:rPr kumimoji="0" lang="en-US"/>
              <a:pPr>
                <a:spcBef>
                  <a:spcPct val="0"/>
                </a:spcBef>
              </a:pPr>
              <a:t>97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7667903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F3DE3D-864E-4498-B305-8079C76A73FE}" type="slidenum">
              <a:rPr kumimoji="0" lang="en-US"/>
              <a:pPr>
                <a:spcBef>
                  <a:spcPct val="0"/>
                </a:spcBef>
              </a:pPr>
              <a:t>98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9965752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BF7366-7F26-4E51-8358-AA37FE69DFC0}" type="slidenum">
              <a:rPr kumimoji="0" lang="en-US"/>
              <a:pPr>
                <a:spcBef>
                  <a:spcPct val="0"/>
                </a:spcBef>
              </a:pPr>
              <a:t>110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6569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BCE14E4-CB25-43AB-837A-06EDCAD9D78A}" type="slidenum">
              <a:rPr kumimoji="0" lang="en-US"/>
              <a:pPr>
                <a:spcBef>
                  <a:spcPct val="0"/>
                </a:spcBef>
              </a:pPr>
              <a:t>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8089867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4E150C-64BF-4F48-A698-A19B27BD2333}" type="slidenum">
              <a:rPr kumimoji="0" lang="en-CA">
                <a:latin typeface="Tahoma" panose="020B0604030504040204" pitchFamily="34" charset="0"/>
                <a:ea typeface="ヒラギノ角ゴ Pro W3" pitchFamily="-48" charset="-128"/>
              </a:rPr>
              <a:pPr>
                <a:spcBef>
                  <a:spcPct val="0"/>
                </a:spcBef>
              </a:pPr>
              <a:t>113</a:t>
            </a:fld>
            <a:endParaRPr kumimoji="0" lang="en-CA">
              <a:latin typeface="Tahoma" panose="020B0604030504040204" pitchFamily="34" charset="0"/>
              <a:ea typeface="ヒラギノ角ゴ Pro W3" pitchFamily="-48" charset="-128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6805" name="Date Placeholder 7"/>
          <p:cNvSpPr>
            <a:spLocks noGrp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latin typeface="Tahoma" pitchFamily="34" charset="0"/>
              </a:rPr>
              <a:t>CHAPTER 8</a:t>
            </a:r>
            <a:endParaRPr lang="en-CA" sz="1200" smtClean="0">
              <a:latin typeface="Tahoma" pitchFamily="34" charset="0"/>
            </a:endParaRPr>
          </a:p>
        </p:txBody>
      </p:sp>
      <p:sp>
        <p:nvSpPr>
          <p:cNvPr id="76806" name="Header Placeholder 8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CA" sz="1200" smtClean="0">
                <a:latin typeface="Tahoma" pitchFamily="34" charset="0"/>
              </a:rPr>
              <a:t>C++ GADDIS 6e</a:t>
            </a:r>
          </a:p>
        </p:txBody>
      </p:sp>
    </p:spTree>
    <p:extLst>
      <p:ext uri="{BB962C8B-B14F-4D97-AF65-F5344CB8AC3E}">
        <p14:creationId xmlns:p14="http://schemas.microsoft.com/office/powerpoint/2010/main" val="3303954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3EBA86F-94BA-46E7-A007-C4C97E680122}" type="slidenum">
              <a:rPr kumimoji="0" lang="en-CA">
                <a:latin typeface="Tahoma" panose="020B0604030504040204" pitchFamily="34" charset="0"/>
                <a:ea typeface="ヒラギノ角ゴ Pro W3" pitchFamily="-48" charset="-128"/>
              </a:rPr>
              <a:pPr>
                <a:spcBef>
                  <a:spcPct val="0"/>
                </a:spcBef>
              </a:pPr>
              <a:t>114</a:t>
            </a:fld>
            <a:endParaRPr kumimoji="0" lang="en-CA">
              <a:latin typeface="Tahoma" panose="020B0604030504040204" pitchFamily="34" charset="0"/>
              <a:ea typeface="ヒラギノ角ゴ Pro W3" pitchFamily="-48" charset="-128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7829" name="Date Placeholder 7"/>
          <p:cNvSpPr>
            <a:spLocks noGrp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latin typeface="Tahoma" pitchFamily="34" charset="0"/>
              </a:rPr>
              <a:t>CHAPTER 8</a:t>
            </a:r>
            <a:endParaRPr lang="en-CA" sz="1200" smtClean="0">
              <a:latin typeface="Tahoma" pitchFamily="34" charset="0"/>
            </a:endParaRPr>
          </a:p>
        </p:txBody>
      </p:sp>
      <p:sp>
        <p:nvSpPr>
          <p:cNvPr id="77830" name="Header Placeholder 8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CA" sz="1200" smtClean="0">
                <a:latin typeface="Tahoma" pitchFamily="34" charset="0"/>
              </a:rPr>
              <a:t>C++ GADDIS 6e</a:t>
            </a:r>
          </a:p>
        </p:txBody>
      </p:sp>
    </p:spTree>
    <p:extLst>
      <p:ext uri="{BB962C8B-B14F-4D97-AF65-F5344CB8AC3E}">
        <p14:creationId xmlns:p14="http://schemas.microsoft.com/office/powerpoint/2010/main" val="18206370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B3D60A-62B2-471E-97F2-623ABAF1B548}" type="slidenum">
              <a:rPr kumimoji="0" lang="en-CA">
                <a:latin typeface="Tahoma" panose="020B0604030504040204" pitchFamily="34" charset="0"/>
                <a:ea typeface="ヒラギノ角ゴ Pro W3" pitchFamily="-48" charset="-128"/>
              </a:rPr>
              <a:pPr>
                <a:spcBef>
                  <a:spcPct val="0"/>
                </a:spcBef>
              </a:pPr>
              <a:t>115</a:t>
            </a:fld>
            <a:endParaRPr kumimoji="0" lang="en-CA">
              <a:latin typeface="Tahoma" panose="020B0604030504040204" pitchFamily="34" charset="0"/>
              <a:ea typeface="ヒラギノ角ゴ Pro W3" pitchFamily="-48" charset="-128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8853" name="Date Placeholder 7"/>
          <p:cNvSpPr>
            <a:spLocks noGrp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latin typeface="Tahoma" pitchFamily="34" charset="0"/>
              </a:rPr>
              <a:t>CHAPTER 8</a:t>
            </a:r>
            <a:endParaRPr lang="en-CA" sz="1200" smtClean="0">
              <a:latin typeface="Tahoma" pitchFamily="34" charset="0"/>
            </a:endParaRPr>
          </a:p>
        </p:txBody>
      </p:sp>
      <p:sp>
        <p:nvSpPr>
          <p:cNvPr id="78854" name="Header Placeholder 8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CA" sz="1200" smtClean="0">
                <a:latin typeface="Tahoma" pitchFamily="34" charset="0"/>
              </a:rPr>
              <a:t>C++ GADDIS 6e</a:t>
            </a:r>
          </a:p>
        </p:txBody>
      </p:sp>
    </p:spTree>
    <p:extLst>
      <p:ext uri="{BB962C8B-B14F-4D97-AF65-F5344CB8AC3E}">
        <p14:creationId xmlns:p14="http://schemas.microsoft.com/office/powerpoint/2010/main" val="27732921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9C9DDC-502A-425E-A288-250788150233}" type="slidenum">
              <a:rPr kumimoji="0" lang="en-CA">
                <a:latin typeface="Tahoma" panose="020B0604030504040204" pitchFamily="34" charset="0"/>
                <a:ea typeface="ヒラギノ角ゴ Pro W3" pitchFamily="-48" charset="-128"/>
              </a:rPr>
              <a:pPr>
                <a:spcBef>
                  <a:spcPct val="0"/>
                </a:spcBef>
              </a:pPr>
              <a:t>116</a:t>
            </a:fld>
            <a:endParaRPr kumimoji="0" lang="en-CA">
              <a:latin typeface="Tahoma" panose="020B0604030504040204" pitchFamily="34" charset="0"/>
              <a:ea typeface="ヒラギノ角ゴ Pro W3" pitchFamily="-48" charset="-128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9877" name="Date Placeholder 7"/>
          <p:cNvSpPr>
            <a:spLocks noGrp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latin typeface="Tahoma" pitchFamily="34" charset="0"/>
              </a:rPr>
              <a:t>CHAPTER 8</a:t>
            </a:r>
            <a:endParaRPr lang="en-CA" sz="1200" smtClean="0">
              <a:latin typeface="Tahoma" pitchFamily="34" charset="0"/>
            </a:endParaRPr>
          </a:p>
        </p:txBody>
      </p:sp>
      <p:sp>
        <p:nvSpPr>
          <p:cNvPr id="79878" name="Header Placeholder 8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CA" sz="1200" smtClean="0">
                <a:latin typeface="Tahoma" pitchFamily="34" charset="0"/>
              </a:rPr>
              <a:t>C++ GADDIS 6e</a:t>
            </a:r>
          </a:p>
        </p:txBody>
      </p:sp>
    </p:spTree>
    <p:extLst>
      <p:ext uri="{BB962C8B-B14F-4D97-AF65-F5344CB8AC3E}">
        <p14:creationId xmlns:p14="http://schemas.microsoft.com/office/powerpoint/2010/main" val="2929601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336FFB-E0CF-46FD-A276-6FC341204F40}" type="slidenum">
              <a:rPr kumimoji="0" lang="en-CA">
                <a:latin typeface="Tahoma" panose="020B0604030504040204" pitchFamily="34" charset="0"/>
                <a:ea typeface="ヒラギノ角ゴ Pro W3" pitchFamily="-48" charset="-128"/>
              </a:rPr>
              <a:pPr>
                <a:spcBef>
                  <a:spcPct val="0"/>
                </a:spcBef>
              </a:pPr>
              <a:t>117</a:t>
            </a:fld>
            <a:endParaRPr kumimoji="0" lang="en-CA">
              <a:latin typeface="Tahoma" panose="020B0604030504040204" pitchFamily="34" charset="0"/>
              <a:ea typeface="ヒラギノ角ゴ Pro W3" pitchFamily="-48" charset="-128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80901" name="Date Placeholder 7"/>
          <p:cNvSpPr>
            <a:spLocks noGrp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latin typeface="Tahoma" pitchFamily="34" charset="0"/>
              </a:rPr>
              <a:t>CHAPTER 8</a:t>
            </a:r>
            <a:endParaRPr lang="en-CA" sz="1200" smtClean="0">
              <a:latin typeface="Tahoma" pitchFamily="34" charset="0"/>
            </a:endParaRPr>
          </a:p>
        </p:txBody>
      </p:sp>
      <p:sp>
        <p:nvSpPr>
          <p:cNvPr id="80902" name="Header Placeholder 8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CA" sz="1200" smtClean="0">
                <a:latin typeface="Tahoma" pitchFamily="34" charset="0"/>
              </a:rPr>
              <a:t>C++ GADDIS 6e</a:t>
            </a:r>
          </a:p>
        </p:txBody>
      </p:sp>
    </p:spTree>
    <p:extLst>
      <p:ext uri="{BB962C8B-B14F-4D97-AF65-F5344CB8AC3E}">
        <p14:creationId xmlns:p14="http://schemas.microsoft.com/office/powerpoint/2010/main" val="3134920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5BF597A-71F0-401F-9AB7-0C0E5AA690A4}" type="slidenum">
              <a:rPr kumimoji="0" lang="en-CA">
                <a:latin typeface="Tahoma" panose="020B0604030504040204" pitchFamily="34" charset="0"/>
                <a:ea typeface="ヒラギノ角ゴ Pro W3" pitchFamily="-48" charset="-128"/>
              </a:rPr>
              <a:pPr>
                <a:spcBef>
                  <a:spcPct val="0"/>
                </a:spcBef>
              </a:pPr>
              <a:t>121</a:t>
            </a:fld>
            <a:endParaRPr kumimoji="0" lang="en-CA">
              <a:latin typeface="Tahoma" panose="020B0604030504040204" pitchFamily="34" charset="0"/>
              <a:ea typeface="ヒラギノ角ゴ Pro W3" pitchFamily="-48" charset="-128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81925" name="Date Placeholder 7"/>
          <p:cNvSpPr>
            <a:spLocks noGrp="1"/>
          </p:cNvSpPr>
          <p:nvPr>
            <p:ph type="dt" sz="quarter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latin typeface="Tahoma" pitchFamily="34" charset="0"/>
              </a:rPr>
              <a:t>CHAPTER 8</a:t>
            </a:r>
            <a:endParaRPr lang="en-CA" sz="1200" smtClean="0">
              <a:latin typeface="Tahoma" pitchFamily="34" charset="0"/>
            </a:endParaRPr>
          </a:p>
        </p:txBody>
      </p:sp>
      <p:sp>
        <p:nvSpPr>
          <p:cNvPr id="81926" name="Header Placeholder 8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CA" sz="1200" smtClean="0">
                <a:latin typeface="Tahoma" pitchFamily="34" charset="0"/>
              </a:rPr>
              <a:t>C++ GADDIS 6e</a:t>
            </a:r>
          </a:p>
        </p:txBody>
      </p:sp>
    </p:spTree>
    <p:extLst>
      <p:ext uri="{BB962C8B-B14F-4D97-AF65-F5344CB8AC3E}">
        <p14:creationId xmlns:p14="http://schemas.microsoft.com/office/powerpoint/2010/main" val="34823521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DFF2A40-336C-41F3-B3A8-D8821B8A0A86}" type="slidenum">
              <a:rPr kumimoji="0" lang="en-US"/>
              <a:pPr>
                <a:spcBef>
                  <a:spcPct val="0"/>
                </a:spcBef>
              </a:pPr>
              <a:t>122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6789502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88986F-E867-45A3-AE6E-34359650518D}" type="slidenum">
              <a:rPr kumimoji="0" lang="en-US"/>
              <a:pPr>
                <a:spcBef>
                  <a:spcPct val="0"/>
                </a:spcBef>
              </a:pPr>
              <a:t>134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901397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4D59BBD-34F3-440E-8B5C-558E6C1FDD79}" type="slidenum">
              <a:rPr kumimoji="0" lang="en-US"/>
              <a:pPr>
                <a:spcBef>
                  <a:spcPct val="0"/>
                </a:spcBef>
              </a:pPr>
              <a:t>135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7725005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E7A2E7-E0B2-43B4-947B-EDDCDFD378B7}" type="slidenum">
              <a:rPr kumimoji="0" lang="en-US"/>
              <a:pPr>
                <a:spcBef>
                  <a:spcPct val="0"/>
                </a:spcBef>
              </a:pPr>
              <a:t>140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93522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F8C7E4-1EBC-4DE1-BDB3-DDC0A9842EEA}" type="slidenum">
              <a:rPr kumimoji="0" lang="en-US"/>
              <a:pPr>
                <a:spcBef>
                  <a:spcPct val="0"/>
                </a:spcBef>
              </a:pPr>
              <a:t>9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9394864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BA2A55A-5C68-44F6-A92B-22BDFE2A02E4}" type="slidenum">
              <a:rPr kumimoji="0" lang="en-US"/>
              <a:pPr>
                <a:spcBef>
                  <a:spcPct val="0"/>
                </a:spcBef>
              </a:pPr>
              <a:t>141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4498215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EA452D-03B5-4A8E-A3E8-8F636D5ACF10}" type="slidenum">
              <a:rPr kumimoji="0" lang="en-US"/>
              <a:pPr>
                <a:spcBef>
                  <a:spcPct val="0"/>
                </a:spcBef>
              </a:pPr>
              <a:t>145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7822609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FB4EE6D-2A6F-4CAE-B31D-5B6CBA83CC47}" type="slidenum">
              <a:rPr kumimoji="0" lang="en-US"/>
              <a:pPr>
                <a:spcBef>
                  <a:spcPct val="0"/>
                </a:spcBef>
              </a:pPr>
              <a:t>146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6000286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E766BA-F2B3-4C1A-81C8-0DB3205244BC}" type="slidenum">
              <a:rPr kumimoji="0" lang="en-US"/>
              <a:pPr>
                <a:spcBef>
                  <a:spcPct val="0"/>
                </a:spcBef>
              </a:pPr>
              <a:t>148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9908488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9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20F58E-EB37-4D87-AE30-E1E6E8249B03}" type="slidenum">
              <a:rPr kumimoji="0" lang="en-US"/>
              <a:pPr>
                <a:spcBef>
                  <a:spcPct val="0"/>
                </a:spcBef>
              </a:pPr>
              <a:t>151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3858035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F3E8B9-E677-4FD4-BA80-589A852DC261}" type="slidenum">
              <a:rPr kumimoji="0" lang="en-US"/>
              <a:pPr>
                <a:spcBef>
                  <a:spcPct val="0"/>
                </a:spcBef>
              </a:pPr>
              <a:t>153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1775342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4F4AF5C-E2E8-4CD1-B858-5A62C10A0B5E}" type="slidenum">
              <a:rPr kumimoji="0" lang="en-US"/>
              <a:pPr>
                <a:spcBef>
                  <a:spcPct val="0"/>
                </a:spcBef>
              </a:pPr>
              <a:t>156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0696718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4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74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FF49698-AFB0-4175-AC7D-3EF988B2F46C}" type="slidenum">
              <a:rPr kumimoji="0" lang="en-US"/>
              <a:pPr>
                <a:spcBef>
                  <a:spcPct val="0"/>
                </a:spcBef>
              </a:pPr>
              <a:t>157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359605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76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9E8F87-A543-40A4-BE3A-24657DEEBEE5}" type="slidenum">
              <a:rPr kumimoji="0" lang="en-US"/>
              <a:pPr>
                <a:spcBef>
                  <a:spcPct val="0"/>
                </a:spcBef>
              </a:pPr>
              <a:t>158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813632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8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78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72589BA-045F-4F52-ABB1-3AC8A921B1D7}" type="slidenum">
              <a:rPr kumimoji="0" lang="en-US"/>
              <a:pPr>
                <a:spcBef>
                  <a:spcPct val="0"/>
                </a:spcBef>
              </a:pPr>
              <a:t>159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22492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D08699-AD61-4497-B9D6-2E42AB34E3E1}" type="slidenum">
              <a:rPr kumimoji="0" lang="en-US"/>
              <a:pPr>
                <a:spcBef>
                  <a:spcPct val="0"/>
                </a:spcBef>
              </a:pPr>
              <a:t>10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8811619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2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82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392E39-C3A5-42A3-B97D-26865CB4A0C5}" type="slidenum">
              <a:rPr kumimoji="0" lang="en-US"/>
              <a:pPr>
                <a:spcBef>
                  <a:spcPct val="0"/>
                </a:spcBef>
              </a:pPr>
              <a:t>162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8212575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5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85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C448E6-C860-4DBB-B637-A02E8D0370B5}" type="slidenum">
              <a:rPr kumimoji="0" lang="en-US"/>
              <a:pPr>
                <a:spcBef>
                  <a:spcPct val="0"/>
                </a:spcBef>
              </a:pPr>
              <a:t>164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1361611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88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1FE0803-56E1-474D-89F3-87DC1F71202C}" type="slidenum">
              <a:rPr kumimoji="0" lang="en-US"/>
              <a:pPr>
                <a:spcBef>
                  <a:spcPct val="0"/>
                </a:spcBef>
              </a:pPr>
              <a:t>166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9781413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1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91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A37B42B-1207-4CFD-BE9F-F2D09A98B97D}" type="slidenum">
              <a:rPr kumimoji="0" lang="en-US"/>
              <a:pPr>
                <a:spcBef>
                  <a:spcPct val="0"/>
                </a:spcBef>
              </a:pPr>
              <a:t>168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0283931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4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94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D2741CE-758C-41B7-AB72-9941D638F4F8}" type="slidenum">
              <a:rPr kumimoji="0" lang="en-US"/>
              <a:pPr>
                <a:spcBef>
                  <a:spcPct val="0"/>
                </a:spcBef>
              </a:pPr>
              <a:t>170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6519048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96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C5AA8A-0B30-493B-B601-09CC8131343C}" type="slidenum">
              <a:rPr kumimoji="0" lang="en-US"/>
              <a:pPr>
                <a:spcBef>
                  <a:spcPct val="0"/>
                </a:spcBef>
              </a:pPr>
              <a:t>171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8152372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9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99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0E69BF-198F-4C27-B026-3EE44E11EB13}" type="slidenum">
              <a:rPr kumimoji="0" lang="en-US"/>
              <a:pPr>
                <a:spcBef>
                  <a:spcPct val="0"/>
                </a:spcBef>
              </a:pPr>
              <a:t>172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8676995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2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02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A0F7E6B-730B-4094-B13F-40FF61C44C77}" type="slidenum">
              <a:rPr kumimoji="0" lang="en-US"/>
              <a:pPr>
                <a:spcBef>
                  <a:spcPct val="0"/>
                </a:spcBef>
              </a:pPr>
              <a:t>174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5280981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34A4D27-5376-4D38-8A11-06E61FD27D21}" type="slidenum">
              <a:rPr kumimoji="0" lang="en-US"/>
              <a:pPr>
                <a:spcBef>
                  <a:spcPct val="0"/>
                </a:spcBef>
              </a:pPr>
              <a:t>178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8912920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A440050-8DA7-4998-9EE6-FB0D06F95FC8}" type="slidenum">
              <a:rPr kumimoji="0" lang="en-US"/>
              <a:pPr>
                <a:spcBef>
                  <a:spcPct val="0"/>
                </a:spcBef>
              </a:pPr>
              <a:t>179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455450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8DA10FB-7681-465B-90AF-5181498FFA7B}" type="slidenum">
              <a:rPr kumimoji="0" lang="en-US"/>
              <a:pPr>
                <a:spcBef>
                  <a:spcPct val="0"/>
                </a:spcBef>
              </a:pPr>
              <a:t>11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3584006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1755554-C163-4D4C-9239-2D2B55FAFD56}" type="slidenum">
              <a:rPr kumimoji="0" lang="en-US"/>
              <a:pPr>
                <a:spcBef>
                  <a:spcPct val="0"/>
                </a:spcBef>
              </a:pPr>
              <a:t>180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8839607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104A2D7-7DD0-4621-8532-AAD793CDD40D}" type="slidenum">
              <a:rPr kumimoji="0" lang="en-US"/>
              <a:pPr>
                <a:spcBef>
                  <a:spcPct val="0"/>
                </a:spcBef>
              </a:pPr>
              <a:t>181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5363563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F54FEB2-95E1-4202-816B-50B2C60B4599}" type="slidenum">
              <a:rPr kumimoji="0" lang="en-US"/>
              <a:pPr>
                <a:spcBef>
                  <a:spcPct val="0"/>
                </a:spcBef>
              </a:pPr>
              <a:t>182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290075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AD5E385-C7C6-4985-A967-94E96714F580}" type="slidenum">
              <a:rPr kumimoji="0" lang="en-US"/>
              <a:pPr>
                <a:spcBef>
                  <a:spcPct val="0"/>
                </a:spcBef>
              </a:pPr>
              <a:t>183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0053246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B86DE8-99C3-4F38-A503-561B2EA3B43F}" type="slidenum">
              <a:rPr kumimoji="0" lang="en-US"/>
              <a:pPr>
                <a:spcBef>
                  <a:spcPct val="0"/>
                </a:spcBef>
              </a:pPr>
              <a:t>184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7504103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23FEBB1-3D6E-4F04-9AFF-2923B3C6F67C}" type="slidenum">
              <a:rPr kumimoji="0" lang="en-US"/>
              <a:pPr>
                <a:spcBef>
                  <a:spcPct val="0"/>
                </a:spcBef>
              </a:pPr>
              <a:t>188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3750529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19A1FE-96AA-48CE-B679-821337A1D65F}" type="slidenum">
              <a:rPr kumimoji="0" lang="en-US"/>
              <a:pPr>
                <a:spcBef>
                  <a:spcPct val="0"/>
                </a:spcBef>
              </a:pPr>
              <a:t>189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06701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7B5C386-52E6-42DE-9E4A-60C4504462B9}" type="slidenum">
              <a:rPr kumimoji="0" lang="en-US"/>
              <a:pPr>
                <a:spcBef>
                  <a:spcPct val="0"/>
                </a:spcBef>
              </a:pPr>
              <a:t>190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5616965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0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F6A969-E0BE-48D0-A6AD-D40A05BD3A93}" type="slidenum">
              <a:rPr kumimoji="0" lang="en-US"/>
              <a:pPr>
                <a:spcBef>
                  <a:spcPct val="0"/>
                </a:spcBef>
              </a:pPr>
              <a:t>191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1785366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4C43A1-76CB-41DB-89A9-1EE5A59505FB}" type="slidenum">
              <a:rPr kumimoji="0" lang="en-US"/>
              <a:pPr>
                <a:spcBef>
                  <a:spcPct val="0"/>
                </a:spcBef>
              </a:pPr>
              <a:t>197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4273134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347C42-58DC-42AE-8CF7-A8676FDC4AF2}" type="slidenum">
              <a:rPr kumimoji="0" lang="en-US"/>
              <a:pPr>
                <a:spcBef>
                  <a:spcPct val="0"/>
                </a:spcBef>
              </a:pPr>
              <a:t>15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6464810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60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B9649E3-B77E-41FC-B7EF-88F050DF9C0A}" type="slidenum">
              <a:rPr kumimoji="0" lang="en-US"/>
              <a:pPr>
                <a:spcBef>
                  <a:spcPct val="0"/>
                </a:spcBef>
              </a:pPr>
              <a:t>198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37613877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2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62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3304855-E3EC-432E-A919-09B7FD50F411}" type="slidenum">
              <a:rPr kumimoji="0" lang="en-US"/>
              <a:pPr>
                <a:spcBef>
                  <a:spcPct val="0"/>
                </a:spcBef>
              </a:pPr>
              <a:t>199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2338730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4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64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CB6025-BB10-4E40-8843-B1290ED85915}" type="slidenum">
              <a:rPr kumimoji="0" lang="en-US"/>
              <a:pPr>
                <a:spcBef>
                  <a:spcPct val="0"/>
                </a:spcBef>
              </a:pPr>
              <a:t>200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292888477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8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68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B1CB6DC-106E-485E-AA31-C586AAACA49E}" type="slidenum">
              <a:rPr kumimoji="0" lang="en-US"/>
              <a:pPr>
                <a:spcBef>
                  <a:spcPct val="0"/>
                </a:spcBef>
              </a:pPr>
              <a:t>203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42864131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0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70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EA27DBB-1A37-4C32-8032-1576E5F9D46C}" type="slidenum">
              <a:rPr kumimoji="0" lang="en-US"/>
              <a:pPr>
                <a:spcBef>
                  <a:spcPct val="0"/>
                </a:spcBef>
              </a:pPr>
              <a:t>204</a:t>
            </a:fld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8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Java Gaddis 4e</a:t>
            </a:r>
          </a:p>
        </p:txBody>
      </p:sp>
    </p:spTree>
    <p:extLst>
      <p:ext uri="{BB962C8B-B14F-4D97-AF65-F5344CB8AC3E}">
        <p14:creationId xmlns:p14="http://schemas.microsoft.com/office/powerpoint/2010/main" val="1323773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D88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0" y="62484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200" smtClean="0">
                <a:latin typeface="Arial" panose="020B0604020202020204" pitchFamily="34" charset="0"/>
              </a:rPr>
              <a:t>© 2010 Pearson Addison-Wesley. All rights reserved.</a:t>
            </a:r>
            <a:r>
              <a:rPr lang="en-US" smtClean="0"/>
              <a:t> </a:t>
            </a: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 flipH="1">
            <a:off x="0" y="1524000"/>
            <a:ext cx="9144000" cy="152400"/>
          </a:xfrm>
          <a:prstGeom prst="homePlate">
            <a:avLst>
              <a:gd name="adj" fmla="val 0"/>
            </a:avLst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76078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  <p:grpSp>
        <p:nvGrpSpPr>
          <p:cNvPr id="4" name="Group 6"/>
          <p:cNvGrpSpPr>
            <a:grpSpLocks/>
          </p:cNvGrpSpPr>
          <p:nvPr userDrawn="1"/>
        </p:nvGrpSpPr>
        <p:grpSpPr bwMode="auto">
          <a:xfrm>
            <a:off x="203200" y="5715000"/>
            <a:ext cx="1371600" cy="914400"/>
            <a:chOff x="128" y="3600"/>
            <a:chExt cx="864" cy="576"/>
          </a:xfrm>
        </p:grpSpPr>
        <p:pic>
          <p:nvPicPr>
            <p:cNvPr id="5" name="Picture 10" descr="Pearson_CMY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888"/>
              <a:ext cx="7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28" y="3600"/>
              <a:ext cx="8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sz="1100" b="1" smtClean="0">
                  <a:latin typeface="Arial" panose="020B0604020202020204" pitchFamily="34" charset="0"/>
                  <a:ea typeface="ヒラギノ角ゴ Pro W3" pitchFamily="-48" charset="-128"/>
                </a:rPr>
                <a:t>Addison Wesley </a:t>
              </a:r>
              <a:r>
                <a:rPr lang="en-US" sz="1100" smtClean="0">
                  <a:latin typeface="Arial" panose="020B0604020202020204" pitchFamily="34" charset="0"/>
                  <a:ea typeface="ヒラギノ角ゴ Pro W3" pitchFamily="-48" charset="-128"/>
                </a:rPr>
                <a:t>is an imprint of</a:t>
              </a:r>
              <a:endParaRPr lang="en-US" sz="1100" b="1" smtClean="0">
                <a:latin typeface="Arial" panose="020B0604020202020204" pitchFamily="34" charset="0"/>
                <a:ea typeface="ヒラギノ角ゴ Pro W3" pitchFamily="-4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CB92134-E342-4EC1-AF37-08501282F5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2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5868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5868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CC3D6CD-560B-412C-91A2-1C0BA4D02D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0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44958495-C681-4D97-884C-0B170E16FC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7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60A5222-4917-4539-8907-400114777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4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600200"/>
            <a:ext cx="4071938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38BFDA7D-8588-47F6-988F-302042B2C5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59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FE9B437-F66B-4CE3-B8E6-348D56B069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1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2EF0970-819F-4341-B36F-87BE8D5351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7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82051D5-B5AD-42FC-AE7D-41CCC75588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AEBF829-8068-4AEB-A34D-6F979174E7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3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B1DBDAF-63A4-486D-9C5F-D07CC172D5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 userDrawn="1"/>
        </p:nvSpPr>
        <p:spPr bwMode="auto">
          <a:xfrm flipH="1">
            <a:off x="-1588" y="-9525"/>
            <a:ext cx="9140826" cy="2133600"/>
          </a:xfrm>
          <a:prstGeom prst="homePlate">
            <a:avLst>
              <a:gd name="adj" fmla="val 0"/>
            </a:avLst>
          </a:prstGeom>
          <a:gradFill rotWithShape="1">
            <a:gsLst>
              <a:gs pos="0">
                <a:srgbClr val="D885E3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smtClean="0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996B4003-77A2-4875-98F3-1E8B07F64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228600" y="63246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200" smtClean="0">
                <a:latin typeface="Arial" panose="020B0604020202020204" pitchFamily="34" charset="0"/>
              </a:rPr>
              <a:t>© 2010 Pearson Addison-Wesley. All rights reserved.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2946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234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885E3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885E3"/>
        </a:buClr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885E3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885E3"/>
        </a:buClr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SearchArray.java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BUBBLE%20SORT%20DEMO.docx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SelectionSortDemo.java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BinarySearchDemo.java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CommandLine.java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ArrayDemo1.jav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ArrayListDemo1.java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ArrayListToString.java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ArrayListDemo3.java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ArrayListDemo5.java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ArrayListDemo5.java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ArrayDemo2.jav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ArrayListDemo6.java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ArrayListDemo6.java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oracle.com/javase/1.4.2/docs/api/java/lang/Object.html" TargetMode="External"/><Relationship Id="rId2" Type="http://schemas.openxmlformats.org/officeDocument/2006/relationships/hyperlink" Target="http://download.oracle.com/javase/1.4.2/docs/api/java/util/ArrayList.html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CorpSales.java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InvalidSubscript.jav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Lengths.java" TargetMode="Externa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Pass2Darray.java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ArrayInitialization.jav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PayArray.jav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PayArray.jav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DisplayTestScores.jav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SameArray.jav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PassElements.jav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PassArray.java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ReturnArray.java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MonthDays.java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ObjectArray.java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304800" y="457200"/>
            <a:ext cx="853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b="1"/>
              <a:t>Chapter 8:</a:t>
            </a:r>
            <a:br>
              <a:rPr lang="en-US" b="1"/>
            </a:br>
            <a:r>
              <a:rPr lang="en-US" b="1"/>
              <a:t>Arrays and the ArrayList Class</a:t>
            </a:r>
            <a:endParaRPr lang="en-US" b="1">
              <a:latin typeface="Arial" panose="020B0604020202020204" pitchFamily="34" charset="0"/>
            </a:endParaRPr>
          </a:p>
        </p:txBody>
      </p:sp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838200" y="1981200"/>
            <a:ext cx="75438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2400" b="1">
                <a:latin typeface="Arial" panose="020B0604020202020204" pitchFamily="34" charset="0"/>
              </a:rPr>
              <a:t>Starting Out with Java: </a:t>
            </a:r>
            <a:br>
              <a:rPr lang="en-US" sz="2400" b="1">
                <a:latin typeface="Arial" panose="020B0604020202020204" pitchFamily="34" charset="0"/>
              </a:rPr>
            </a:br>
            <a:r>
              <a:rPr lang="en-US" sz="2400" b="1">
                <a:latin typeface="Arial" panose="020B0604020202020204" pitchFamily="34" charset="0"/>
              </a:rPr>
              <a:t>From Control Structures through Objects</a:t>
            </a:r>
            <a:br>
              <a:rPr lang="en-US" sz="2400" b="1">
                <a:latin typeface="Arial" panose="020B0604020202020204" pitchFamily="34" charset="0"/>
              </a:rPr>
            </a:br>
            <a:endParaRPr lang="en-US" sz="2400" b="1">
              <a:latin typeface="Arial" panose="020B0604020202020204" pitchFamily="34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sz="2400" b="1">
                <a:latin typeface="Arial" panose="020B0604020202020204" pitchFamily="34" charset="0"/>
              </a:rPr>
              <a:t>Fourth Edition</a:t>
            </a:r>
          </a:p>
          <a:p>
            <a:pPr eaLnBrk="1" hangingPunct="1">
              <a:buClrTx/>
              <a:buFontTx/>
              <a:buNone/>
            </a:pPr>
            <a:endParaRPr lang="en-US" b="1">
              <a:latin typeface="Times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sz="2200" b="1">
                <a:latin typeface="Arial" panose="020B0604020202020204" pitchFamily="34" charset="0"/>
              </a:rPr>
              <a:t>by Tony Gaddis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A12BDEDF-CAC6-48E3-B42C-F6954CE9E473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Arrays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It is possible to declare an array reference and create it in the same statement.</a:t>
            </a:r>
            <a:br>
              <a:rPr lang="en-US" sz="2800" smtClean="0"/>
            </a:br>
            <a:endParaRPr lang="en-US" sz="2800" smtClean="0"/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int[] numbers = new int[6];</a:t>
            </a:r>
            <a:r>
              <a:rPr lang="en-US" sz="1800" b="1" smtClean="0">
                <a:latin typeface="Courier New" panose="02070309020205020404" pitchFamily="49" charset="0"/>
              </a:rPr>
              <a:t/>
            </a:r>
            <a:br>
              <a:rPr lang="en-US" sz="1800" b="1" smtClean="0">
                <a:latin typeface="Courier New" panose="02070309020205020404" pitchFamily="49" charset="0"/>
              </a:rPr>
            </a:br>
            <a:endParaRPr lang="en-US" sz="18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800" smtClean="0"/>
              <a:t>Arrays may be of any type.</a:t>
            </a:r>
            <a:br>
              <a:rPr lang="en-US" sz="2800" smtClean="0"/>
            </a:br>
            <a:endParaRPr lang="en-US" sz="2800" smtClean="0"/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float[] temperatures = new float[100];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char[] letters = new char[41];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long[] units = new long[50];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double[] sizes = new double[1200];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644842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685800" y="2743200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5652" name="TextBox 3"/>
          <p:cNvSpPr txBox="1">
            <a:spLocks noChangeArrowheads="1"/>
          </p:cNvSpPr>
          <p:nvPr/>
        </p:nvSpPr>
        <p:spPr bwMode="auto">
          <a:xfrm>
            <a:off x="6400800" y="609600"/>
            <a:ext cx="2743200" cy="4894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First, create the </a:t>
            </a:r>
            <a:r>
              <a:rPr lang="en-US" sz="2400" b="1"/>
              <a:t>BankAccount</a:t>
            </a:r>
            <a:r>
              <a:rPr lang="en-US" sz="2400"/>
              <a:t> array. It is full of </a:t>
            </a:r>
            <a:r>
              <a:rPr lang="en-US" sz="2400" b="1"/>
              <a:t>null</a:t>
            </a:r>
            <a:r>
              <a:rPr lang="en-US" sz="2400"/>
              <a:t> references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 b="1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Pass the array to the </a:t>
            </a:r>
            <a:r>
              <a:rPr lang="en-US" sz="2400" b="1"/>
              <a:t>createAccounts()</a:t>
            </a:r>
            <a:r>
              <a:rPr lang="en-US" sz="2400"/>
              <a:t> method. The references are no longer </a:t>
            </a:r>
            <a:r>
              <a:rPr lang="en-US" sz="2400" b="1"/>
              <a:t>null</a:t>
            </a:r>
            <a:r>
              <a:rPr lang="en-US" sz="2400"/>
              <a:t>!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Display the balances of each account.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685800" y="3276600"/>
            <a:ext cx="382588" cy="18097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85800" y="4772025"/>
            <a:ext cx="382588" cy="18097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61245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5" name="TextBox 2"/>
          <p:cNvSpPr txBox="1">
            <a:spLocks noChangeArrowheads="1"/>
          </p:cNvSpPr>
          <p:nvPr/>
        </p:nvSpPr>
        <p:spPr bwMode="auto">
          <a:xfrm>
            <a:off x="6400800" y="609600"/>
            <a:ext cx="2743200" cy="41544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method loops through the elements of the </a:t>
            </a:r>
            <a:r>
              <a:rPr lang="en-US" sz="2400" b="1"/>
              <a:t>BankAccount</a:t>
            </a:r>
            <a:r>
              <a:rPr lang="en-US" sz="2400"/>
              <a:t> array, which are initially </a:t>
            </a:r>
            <a:r>
              <a:rPr lang="en-US" sz="2400" b="1"/>
              <a:t>null</a:t>
            </a:r>
            <a:r>
              <a:rPr lang="en-US" sz="2400"/>
              <a:t> references. It assigns to each element a </a:t>
            </a:r>
            <a:r>
              <a:rPr lang="en-US" sz="2400" b="1"/>
              <a:t>new BankAccount</a:t>
            </a:r>
            <a:r>
              <a:rPr lang="en-US" sz="2400"/>
              <a:t> object, with a balance that was read in.</a:t>
            </a:r>
          </a:p>
        </p:txBody>
      </p:sp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48200"/>
            <a:ext cx="35528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5267325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TextBox 2"/>
          <p:cNvSpPr txBox="1">
            <a:spLocks noChangeArrowheads="1"/>
          </p:cNvSpPr>
          <p:nvPr/>
        </p:nvSpPr>
        <p:spPr bwMode="auto">
          <a:xfrm>
            <a:off x="5105400" y="152400"/>
            <a:ext cx="3886200" cy="52625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dirty="0" smtClean="0"/>
              <a:t>This is the </a:t>
            </a:r>
            <a:r>
              <a:rPr lang="en-US" b="1" dirty="0" smtClean="0"/>
              <a:t>Rectangle </a:t>
            </a:r>
            <a:r>
              <a:rPr lang="en-US" dirty="0" smtClean="0"/>
              <a:t>class we worked with earlier. A few modifications have been made:</a:t>
            </a:r>
          </a:p>
          <a:p>
            <a:pPr marL="457200" indent="-457200" eaLnBrk="1" hangingPunct="1">
              <a:buFontTx/>
              <a:buAutoNum type="arabicPeriod"/>
              <a:defRPr/>
            </a:pPr>
            <a:r>
              <a:rPr lang="en-US" dirty="0" smtClean="0"/>
              <a:t>Mutators now validate values before setting the fields.</a:t>
            </a:r>
          </a:p>
          <a:p>
            <a:pPr marL="457200" indent="-457200" eaLnBrk="1" hangingPunct="1">
              <a:buFontTx/>
              <a:buAutoNum type="arabicPeriod"/>
              <a:defRPr/>
            </a:pPr>
            <a:r>
              <a:rPr lang="en-US" dirty="0" smtClean="0"/>
              <a:t>Constructor uses the mutators when setting the fields, taking advantage of the validation built into the mutators.</a:t>
            </a:r>
          </a:p>
          <a:p>
            <a:pPr marL="457200" indent="-457200" eaLnBrk="1" hangingPunct="1">
              <a:buFontTx/>
              <a:buAutoNum type="arabicPeriod"/>
              <a:defRPr/>
            </a:pPr>
            <a:r>
              <a:rPr lang="en-US" dirty="0" smtClean="0"/>
              <a:t>A </a:t>
            </a:r>
            <a:r>
              <a:rPr lang="en-US" b="1" i="1" dirty="0" err="1" smtClean="0"/>
              <a:t>toString</a:t>
            </a:r>
            <a:r>
              <a:rPr lang="en-US" dirty="0" smtClean="0"/>
              <a:t> method has been added.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0488"/>
            <a:ext cx="45339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767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Box 2"/>
          <p:cNvSpPr txBox="1">
            <a:spLocks noChangeArrowheads="1"/>
          </p:cNvSpPr>
          <p:nvPr/>
        </p:nvSpPr>
        <p:spPr bwMode="auto">
          <a:xfrm>
            <a:off x="5781675" y="212725"/>
            <a:ext cx="3133725" cy="23082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client creates an array of 5 </a:t>
            </a:r>
            <a:r>
              <a:rPr lang="en-US" sz="2400" b="1"/>
              <a:t>Rectangle </a:t>
            </a:r>
            <a:r>
              <a:rPr lang="en-US" sz="2400"/>
              <a:t>references, then uses a loop to actually create the </a:t>
            </a:r>
            <a:r>
              <a:rPr lang="en-US" sz="2400" b="1"/>
              <a:t>Rectangles</a:t>
            </a:r>
            <a:r>
              <a:rPr lang="en-US" sz="2400"/>
              <a:t> that go into the array.</a:t>
            </a:r>
          </a:p>
        </p:txBody>
      </p:sp>
      <p:pic>
        <p:nvPicPr>
          <p:cNvPr id="16077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56292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533400" y="3200400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33400" y="3657600"/>
            <a:ext cx="382588" cy="18097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6077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3290888"/>
            <a:ext cx="2276475" cy="21907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Box 2"/>
          <p:cNvSpPr txBox="1">
            <a:spLocks noChangeArrowheads="1"/>
          </p:cNvSpPr>
          <p:nvPr/>
        </p:nvSpPr>
        <p:spPr bwMode="auto">
          <a:xfrm>
            <a:off x="6057900" y="3352800"/>
            <a:ext cx="2743200" cy="23082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 simple loop uses the </a:t>
            </a:r>
            <a:r>
              <a:rPr lang="en-US" sz="2400" b="1" i="1"/>
              <a:t>toString</a:t>
            </a:r>
            <a:r>
              <a:rPr lang="en-US" sz="2400"/>
              <a:t> method to display the contents of the array. The invalid length has become 1.0.</a:t>
            </a:r>
          </a:p>
        </p:txBody>
      </p:sp>
      <p:pic>
        <p:nvPicPr>
          <p:cNvPr id="16179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5705475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57200" y="304800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617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52400"/>
            <a:ext cx="1533525" cy="2895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575300" y="2133600"/>
            <a:ext cx="382588" cy="18097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Box 2"/>
          <p:cNvSpPr txBox="1">
            <a:spLocks noChangeArrowheads="1"/>
          </p:cNvSpPr>
          <p:nvPr/>
        </p:nvSpPr>
        <p:spPr bwMode="auto">
          <a:xfrm>
            <a:off x="5857875" y="2576513"/>
            <a:ext cx="2743200" cy="3048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There is a loop that allows the user to make changes to any of the </a:t>
            </a:r>
            <a:r>
              <a:rPr lang="en-US" sz="2400" b="1"/>
              <a:t>Rectangles</a:t>
            </a:r>
            <a:r>
              <a:rPr lang="en-US" sz="2400"/>
              <a:t>. It uses "priming-read organization." An invalid width is entered.</a:t>
            </a:r>
          </a:p>
        </p:txBody>
      </p:sp>
      <p:pic>
        <p:nvPicPr>
          <p:cNvPr id="16281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5705475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57200" y="1028700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6282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1119188"/>
            <a:ext cx="3609975" cy="13239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5060950" y="1371600"/>
            <a:ext cx="382588" cy="18097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Box 2"/>
          <p:cNvSpPr txBox="1">
            <a:spLocks noChangeArrowheads="1"/>
          </p:cNvSpPr>
          <p:nvPr/>
        </p:nvSpPr>
        <p:spPr bwMode="auto">
          <a:xfrm>
            <a:off x="5857875" y="2576513"/>
            <a:ext cx="2743200" cy="37861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Note that the user numbers </a:t>
            </a:r>
            <a:r>
              <a:rPr lang="en-US" sz="2400" b="1"/>
              <a:t>Rectangles</a:t>
            </a:r>
            <a:r>
              <a:rPr lang="en-US" sz="2400"/>
              <a:t> from 1 to size, while Java numbers them from 0 to size – 1. An adjustment is made when setting the fields. Note the use of mutators to set the fields.</a:t>
            </a:r>
          </a:p>
        </p:txBody>
      </p:sp>
      <p:pic>
        <p:nvPicPr>
          <p:cNvPr id="16384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5705475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57200" y="1028700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25450" y="3019425"/>
            <a:ext cx="382588" cy="18097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638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1119188"/>
            <a:ext cx="3609975" cy="13239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Box 2"/>
          <p:cNvSpPr txBox="1">
            <a:spLocks noChangeArrowheads="1"/>
          </p:cNvSpPr>
          <p:nvPr/>
        </p:nvSpPr>
        <p:spPr bwMode="auto">
          <a:xfrm>
            <a:off x="6172200" y="152400"/>
            <a:ext cx="2743200" cy="30464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When that loop ends, the code again displays the </a:t>
            </a:r>
            <a:r>
              <a:rPr lang="en-US" sz="2400" b="1"/>
              <a:t>Rectangles</a:t>
            </a:r>
            <a:r>
              <a:rPr lang="en-US" sz="2400"/>
              <a:t> using the class's </a:t>
            </a:r>
            <a:r>
              <a:rPr lang="en-US" sz="2400" b="1" i="1"/>
              <a:t>toString</a:t>
            </a:r>
            <a:r>
              <a:rPr lang="en-US" sz="2400"/>
              <a:t> method. Note the invalid width became 1.0</a:t>
            </a:r>
          </a:p>
        </p:txBody>
      </p:sp>
      <p:pic>
        <p:nvPicPr>
          <p:cNvPr id="16486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5705475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429000"/>
            <a:ext cx="1514475" cy="2905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57200" y="5181600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034088" y="4881563"/>
            <a:ext cx="382587" cy="180975"/>
          </a:xfrm>
          <a:prstGeom prst="rightArrow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D6756B38-B214-4B8F-9BC1-087FD1D5A948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Arrays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The array size must be a non-negative number.</a:t>
            </a:r>
          </a:p>
          <a:p>
            <a:pPr eaLnBrk="1" hangingPunct="1"/>
            <a:r>
              <a:rPr lang="en-US" sz="2800" smtClean="0"/>
              <a:t>It may be a literal value, a constant, or variable.</a:t>
            </a:r>
            <a:br>
              <a:rPr lang="en-US" sz="2800" smtClean="0"/>
            </a:br>
            <a:endParaRPr lang="en-US" sz="1800" smtClean="0"/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final int </a:t>
            </a:r>
            <a:r>
              <a:rPr lang="en-US" sz="24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ARRAY_SIZE = 6</a:t>
            </a:r>
            <a:r>
              <a:rPr lang="en-US" sz="2400" b="1" smtClean="0">
                <a:latin typeface="Courier New" panose="02070309020205020404" pitchFamily="49" charset="0"/>
              </a:rPr>
              <a:t>;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int[] numbers = new int[</a:t>
            </a:r>
            <a:r>
              <a:rPr lang="en-US" sz="24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ARRAY_SIZE</a:t>
            </a:r>
            <a:r>
              <a:rPr lang="en-US" sz="2400" b="1" smtClean="0">
                <a:latin typeface="Courier New" panose="02070309020205020404" pitchFamily="49" charset="0"/>
              </a:rPr>
              <a:t>];</a:t>
            </a:r>
          </a:p>
          <a:p>
            <a:pPr lvl="1" eaLnBrk="1" hangingPunct="1"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800" smtClean="0"/>
              <a:t>It's common to use a </a:t>
            </a:r>
            <a:r>
              <a:rPr lang="en-US" sz="2800" b="1" smtClean="0"/>
              <a:t>final</a:t>
            </a:r>
            <a:r>
              <a:rPr lang="en-US" sz="2800" smtClean="0"/>
              <a:t> variable (i.e. a constant) as a size declarator, which makes the program easier to maintain.</a:t>
            </a:r>
          </a:p>
          <a:p>
            <a:pPr eaLnBrk="1" hangingPunct="1"/>
            <a:r>
              <a:rPr lang="en-US" sz="2800" smtClean="0"/>
              <a:t>Once created, an array size is fixed and cannot be changed.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3BDCB5F0-D9D7-4598-BB4D-6B968CB3CB0F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110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Sequential Search Algorithm</a:t>
            </a: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 search algorithm is a method of locating a specific item in a larger collection of data.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</a:t>
            </a:r>
            <a:r>
              <a:rPr lang="en-US" sz="2800" b="1" i="1" smtClean="0"/>
              <a:t>sequential search algorithm </a:t>
            </a:r>
            <a:r>
              <a:rPr lang="en-US" sz="2800" smtClean="0"/>
              <a:t>(aka </a:t>
            </a:r>
            <a:r>
              <a:rPr lang="en-US" sz="2800" b="1" i="1" smtClean="0"/>
              <a:t>linear search</a:t>
            </a:r>
            <a:r>
              <a:rPr lang="en-US" sz="2800" smtClean="0"/>
              <a:t>)</a:t>
            </a:r>
            <a:r>
              <a:rPr lang="en-US" sz="2800" b="1" i="1" smtClean="0"/>
              <a:t> </a:t>
            </a:r>
            <a:r>
              <a:rPr lang="en-US" sz="2800" smtClean="0"/>
              <a:t>uses a loop to: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sequentially step through an array,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compare each element with the search value,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stop when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smtClean="0"/>
              <a:t>the value is found 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smtClean="0"/>
              <a:t>the end of the array is encountered.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See example: </a:t>
            </a:r>
            <a:r>
              <a:rPr lang="en-US" sz="2800" smtClean="0">
                <a:hlinkClick r:id="rId3" action="ppaction://hlinkfile"/>
              </a:rPr>
              <a:t>SearchArray.java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0"/>
            <a:ext cx="5565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39" name="TextBox 2"/>
          <p:cNvSpPr txBox="1">
            <a:spLocks noChangeArrowheads="1"/>
          </p:cNvSpPr>
          <p:nvPr/>
        </p:nvSpPr>
        <p:spPr bwMode="auto">
          <a:xfrm>
            <a:off x="5791200" y="304800"/>
            <a:ext cx="3124200" cy="63706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Fill the array with random numbers in range 1-100.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Then do a sequential search to see if the number 100 is in the array.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Display the array to confirm the results.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NOTE: a search reports whether a value is or is not in the array. It doesn't say how often it appears!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7650"/>
            <a:ext cx="619125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400800" y="304800"/>
            <a:ext cx="2514600" cy="489426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/>
              <a:t>Look at each element until</a:t>
            </a:r>
          </a:p>
          <a:p>
            <a:pPr marL="457200" indent="-457200" eaLnBrk="1" hangingPunct="1">
              <a:buFontTx/>
              <a:buAutoNum type="arabicPeriod"/>
              <a:defRPr/>
            </a:pPr>
            <a:r>
              <a:rPr lang="en-US" dirty="0"/>
              <a:t>the value is found or</a:t>
            </a:r>
          </a:p>
          <a:p>
            <a:pPr marL="457200" indent="-457200" eaLnBrk="1" hangingPunct="1">
              <a:buFontTx/>
              <a:buAutoNum type="arabicPeriod"/>
              <a:defRPr/>
            </a:pPr>
            <a:r>
              <a:rPr lang="en-US" dirty="0"/>
              <a:t>the entire array has been searched.</a:t>
            </a:r>
          </a:p>
          <a:p>
            <a:pPr marL="457200" indent="-457200" eaLnBrk="1" hangingPunct="1">
              <a:buFontTx/>
              <a:buAutoNum type="arabicPeriod"/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NOTE: To be efficient the loop must end as soon as the value is found!</a:t>
            </a:r>
          </a:p>
        </p:txBody>
      </p:sp>
      <p:pic>
        <p:nvPicPr>
          <p:cNvPr id="16896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5334000"/>
            <a:ext cx="34004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 to Sorting Algorithms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u="sng" smtClean="0"/>
              <a:t>Sort</a:t>
            </a:r>
            <a:r>
              <a:rPr lang="en-US" smtClean="0"/>
              <a:t>: arrange values into an order: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Alphabetical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Ascending numeric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Descending numeric</a:t>
            </a:r>
            <a:br>
              <a:rPr lang="en-US" smtClean="0"/>
            </a:b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We will look at the Bubble Sort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Reference Chap 16, 953-962.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Bubble Sort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36725"/>
            <a:ext cx="8305800" cy="3743325"/>
          </a:xfrm>
        </p:spPr>
        <p:txBody>
          <a:bodyPr/>
          <a:lstStyle/>
          <a:p>
            <a:pPr eaLnBrk="1" hangingPunct="1">
              <a:buFont typeface="Times" panose="02020603050405020304" pitchFamily="18" charset="0"/>
              <a:buNone/>
            </a:pPr>
            <a:r>
              <a:rPr lang="en-US" sz="2800" smtClean="0"/>
              <a:t>Concept: </a:t>
            </a:r>
          </a:p>
          <a:p>
            <a:pPr lvl="1" eaLnBrk="1" hangingPunct="1"/>
            <a:r>
              <a:rPr lang="en-US" sz="2400" smtClean="0"/>
              <a:t>Compare 1</a:t>
            </a:r>
            <a:r>
              <a:rPr lang="en-US" sz="2400" baseline="30000" smtClean="0"/>
              <a:t>st</a:t>
            </a:r>
            <a:r>
              <a:rPr lang="en-US" sz="2400" smtClean="0"/>
              <a:t> two elements</a:t>
            </a:r>
          </a:p>
          <a:p>
            <a:pPr lvl="2" eaLnBrk="1" hangingPunct="1"/>
            <a:r>
              <a:rPr lang="en-US" sz="2000" smtClean="0"/>
              <a:t>If out of order, exchange them to put in order</a:t>
            </a:r>
          </a:p>
          <a:p>
            <a:pPr lvl="1" eaLnBrk="1" hangingPunct="1"/>
            <a:r>
              <a:rPr lang="en-US" sz="2400" smtClean="0"/>
              <a:t>Move down one element, compare 2</a:t>
            </a:r>
            <a:r>
              <a:rPr lang="en-US" sz="2400" baseline="30000" smtClean="0"/>
              <a:t>nd</a:t>
            </a:r>
            <a:r>
              <a:rPr lang="en-US" sz="2400" smtClean="0"/>
              <a:t> and 3</a:t>
            </a:r>
            <a:r>
              <a:rPr lang="en-US" sz="2400" baseline="30000" smtClean="0"/>
              <a:t>rd </a:t>
            </a:r>
            <a:r>
              <a:rPr lang="en-US" sz="2400" smtClean="0"/>
              <a:t>elements, exchange if necessary.  Continue until end of array.</a:t>
            </a:r>
          </a:p>
          <a:p>
            <a:pPr lvl="1" eaLnBrk="1" hangingPunct="1"/>
            <a:r>
              <a:rPr lang="en-US" sz="2400" smtClean="0"/>
              <a:t>Pass through array again, exchanging as necessary</a:t>
            </a:r>
          </a:p>
          <a:p>
            <a:pPr lvl="1" eaLnBrk="1" hangingPunct="1"/>
            <a:r>
              <a:rPr lang="en-US" sz="2400" smtClean="0"/>
              <a:t>Repeat until pass made with no exchanges</a:t>
            </a:r>
          </a:p>
          <a:p>
            <a:pPr lvl="1" eaLnBrk="1" hangingPunct="1"/>
            <a:r>
              <a:rPr lang="en-US" sz="2400" smtClean="0">
                <a:hlinkClick r:id="rId3" action="ppaction://hlinkfile"/>
              </a:rPr>
              <a:t>BUBBLE SORT DEMO.docx</a:t>
            </a:r>
            <a:endParaRPr lang="en-US" sz="240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– First Pass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46275"/>
            <a:ext cx="8305800" cy="3741738"/>
          </a:xfrm>
        </p:spPr>
        <p:txBody>
          <a:bodyPr/>
          <a:lstStyle/>
          <a:p>
            <a:pPr eaLnBrk="1" hangingPunct="1">
              <a:buFont typeface="Times" panose="02020603050405020304" pitchFamily="18" charset="0"/>
              <a:buNone/>
            </a:pPr>
            <a:r>
              <a:rPr lang="en-US" smtClean="0"/>
              <a:t>Array </a:t>
            </a:r>
            <a:r>
              <a:rPr lang="en-US" b="1" smtClean="0">
                <a:latin typeface="Courier New" panose="02070309020205020404" pitchFamily="49" charset="0"/>
              </a:rPr>
              <a:t>numlist3</a:t>
            </a:r>
            <a:r>
              <a:rPr lang="en-US" smtClean="0"/>
              <a:t> contains:</a:t>
            </a:r>
          </a:p>
        </p:txBody>
      </p:sp>
      <p:graphicFrame>
        <p:nvGraphicFramePr>
          <p:cNvPr id="746500" name="Group 4"/>
          <p:cNvGraphicFramePr>
            <a:graphicFrameLocks noGrp="1"/>
          </p:cNvGraphicFramePr>
          <p:nvPr/>
        </p:nvGraphicFramePr>
        <p:xfrm>
          <a:off x="1524000" y="2667000"/>
          <a:ext cx="3482975" cy="685800"/>
        </p:xfrm>
        <a:graphic>
          <a:graphicData uri="http://schemas.openxmlformats.org/drawingml/2006/table">
            <a:tbl>
              <a:tblPr/>
              <a:tblGrid>
                <a:gridCol w="871538"/>
                <a:gridCol w="869950"/>
                <a:gridCol w="871537"/>
                <a:gridCol w="86995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6512" name="Text Box 16"/>
          <p:cNvSpPr txBox="1">
            <a:spLocks noChangeArrowheads="1"/>
          </p:cNvSpPr>
          <p:nvPr/>
        </p:nvSpPr>
        <p:spPr bwMode="auto">
          <a:xfrm>
            <a:off x="304800" y="4114800"/>
            <a:ext cx="27114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compare values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17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and </a:t>
            </a: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23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– in correct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order, so no exchange</a:t>
            </a:r>
          </a:p>
        </p:txBody>
      </p:sp>
      <p:sp>
        <p:nvSpPr>
          <p:cNvPr id="746513" name="AutoShape 17"/>
          <p:cNvSpPr>
            <a:spLocks/>
          </p:cNvSpPr>
          <p:nvPr/>
        </p:nvSpPr>
        <p:spPr bwMode="auto">
          <a:xfrm rot="5400000">
            <a:off x="2286000" y="2819400"/>
            <a:ext cx="76200" cy="1600200"/>
          </a:xfrm>
          <a:prstGeom prst="rightBrace">
            <a:avLst>
              <a:gd name="adj1" fmla="val 1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746514" name="Line 18"/>
          <p:cNvSpPr>
            <a:spLocks noChangeShapeType="1"/>
          </p:cNvSpPr>
          <p:nvPr/>
        </p:nvSpPr>
        <p:spPr bwMode="auto">
          <a:xfrm flipV="1">
            <a:off x="1524000" y="36576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6515" name="Text Box 19"/>
          <p:cNvSpPr txBox="1">
            <a:spLocks noChangeArrowheads="1"/>
          </p:cNvSpPr>
          <p:nvPr/>
        </p:nvSpPr>
        <p:spPr bwMode="auto">
          <a:xfrm>
            <a:off x="2362200" y="4968875"/>
            <a:ext cx="28924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compare values </a:t>
            </a: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23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and</a:t>
            </a:r>
            <a:endParaRPr lang="en-US" sz="2000">
              <a:latin typeface="Courier New" panose="02070309020205020404" pitchFamily="49" charset="0"/>
              <a:ea typeface="ヒラギノ角ゴ Pro W3" pitchFamily="-48" charset="-128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5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– not in correct order,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so exchange them</a:t>
            </a:r>
          </a:p>
        </p:txBody>
      </p:sp>
      <p:sp>
        <p:nvSpPr>
          <p:cNvPr id="746516" name="AutoShape 20"/>
          <p:cNvSpPr>
            <a:spLocks/>
          </p:cNvSpPr>
          <p:nvPr/>
        </p:nvSpPr>
        <p:spPr bwMode="auto">
          <a:xfrm rot="5400000">
            <a:off x="3200400" y="2971800"/>
            <a:ext cx="76200" cy="1600200"/>
          </a:xfrm>
          <a:prstGeom prst="rightBrace">
            <a:avLst>
              <a:gd name="adj1" fmla="val 1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746517" name="Line 21"/>
          <p:cNvSpPr>
            <a:spLocks noChangeShapeType="1"/>
          </p:cNvSpPr>
          <p:nvPr/>
        </p:nvSpPr>
        <p:spPr bwMode="auto">
          <a:xfrm flipH="1" flipV="1">
            <a:off x="3200400" y="38100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6518" name="AutoShape 22"/>
          <p:cNvSpPr>
            <a:spLocks/>
          </p:cNvSpPr>
          <p:nvPr/>
        </p:nvSpPr>
        <p:spPr bwMode="auto">
          <a:xfrm rot="5400000">
            <a:off x="4114800" y="2819400"/>
            <a:ext cx="76200" cy="1600200"/>
          </a:xfrm>
          <a:prstGeom prst="rightBrace">
            <a:avLst>
              <a:gd name="adj1" fmla="val 1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746519" name="Text Box 23"/>
          <p:cNvSpPr txBox="1">
            <a:spLocks noChangeArrowheads="1"/>
          </p:cNvSpPr>
          <p:nvPr/>
        </p:nvSpPr>
        <p:spPr bwMode="auto">
          <a:xfrm>
            <a:off x="5851525" y="4267200"/>
            <a:ext cx="29733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compare values </a:t>
            </a: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23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and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11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– not in correct order,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so exchange them</a:t>
            </a:r>
          </a:p>
        </p:txBody>
      </p:sp>
      <p:sp>
        <p:nvSpPr>
          <p:cNvPr id="746520" name="Line 24"/>
          <p:cNvSpPr>
            <a:spLocks noChangeShapeType="1"/>
          </p:cNvSpPr>
          <p:nvPr/>
        </p:nvSpPr>
        <p:spPr bwMode="auto">
          <a:xfrm flipH="1" flipV="1">
            <a:off x="4191000" y="3657600"/>
            <a:ext cx="3124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512" grpId="0" autoUpdateAnimBg="0"/>
      <p:bldP spid="746513" grpId="0" animBg="1"/>
      <p:bldP spid="746514" grpId="0" animBg="1"/>
      <p:bldP spid="746515" grpId="0" autoUpdateAnimBg="0"/>
      <p:bldP spid="746516" grpId="0" animBg="1"/>
      <p:bldP spid="746517" grpId="0" animBg="1"/>
      <p:bldP spid="746518" grpId="0" animBg="1"/>
      <p:bldP spid="746519" grpId="0" autoUpdateAnimBg="0"/>
      <p:bldP spid="74652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– Second Pass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46275"/>
            <a:ext cx="8305800" cy="3741738"/>
          </a:xfrm>
        </p:spPr>
        <p:txBody>
          <a:bodyPr/>
          <a:lstStyle/>
          <a:p>
            <a:pPr eaLnBrk="1" hangingPunct="1">
              <a:buFont typeface="Times" panose="02020603050405020304" pitchFamily="18" charset="0"/>
              <a:buNone/>
            </a:pPr>
            <a:r>
              <a:rPr lang="en-US" smtClean="0"/>
              <a:t>After first pass, array </a:t>
            </a:r>
            <a:r>
              <a:rPr lang="en-US" b="1" smtClean="0">
                <a:latin typeface="Courier New" panose="02070309020205020404" pitchFamily="49" charset="0"/>
              </a:rPr>
              <a:t>numlist3</a:t>
            </a:r>
            <a:r>
              <a:rPr lang="en-US" smtClean="0"/>
              <a:t> contains:</a:t>
            </a:r>
          </a:p>
        </p:txBody>
      </p:sp>
      <p:graphicFrame>
        <p:nvGraphicFramePr>
          <p:cNvPr id="748548" name="Group 4"/>
          <p:cNvGraphicFramePr>
            <a:graphicFrameLocks noGrp="1"/>
          </p:cNvGraphicFramePr>
          <p:nvPr/>
        </p:nvGraphicFramePr>
        <p:xfrm>
          <a:off x="1524000" y="2667000"/>
          <a:ext cx="3482975" cy="685800"/>
        </p:xfrm>
        <a:graphic>
          <a:graphicData uri="http://schemas.openxmlformats.org/drawingml/2006/table">
            <a:tbl>
              <a:tblPr/>
              <a:tblGrid>
                <a:gridCol w="871538"/>
                <a:gridCol w="869950"/>
                <a:gridCol w="871537"/>
                <a:gridCol w="86995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8560" name="Text Box 16"/>
          <p:cNvSpPr txBox="1">
            <a:spLocks noChangeArrowheads="1"/>
          </p:cNvSpPr>
          <p:nvPr/>
        </p:nvSpPr>
        <p:spPr bwMode="auto">
          <a:xfrm>
            <a:off x="304800" y="4130675"/>
            <a:ext cx="29178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compare values </a:t>
            </a: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17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and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5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– not in correct order,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so exchange them</a:t>
            </a:r>
          </a:p>
        </p:txBody>
      </p:sp>
      <p:sp>
        <p:nvSpPr>
          <p:cNvPr id="748561" name="AutoShape 17"/>
          <p:cNvSpPr>
            <a:spLocks/>
          </p:cNvSpPr>
          <p:nvPr/>
        </p:nvSpPr>
        <p:spPr bwMode="auto">
          <a:xfrm rot="5400000">
            <a:off x="2286000" y="2819400"/>
            <a:ext cx="76200" cy="1600200"/>
          </a:xfrm>
          <a:prstGeom prst="rightBrace">
            <a:avLst>
              <a:gd name="adj1" fmla="val 1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748562" name="Line 18"/>
          <p:cNvSpPr>
            <a:spLocks noChangeShapeType="1"/>
          </p:cNvSpPr>
          <p:nvPr/>
        </p:nvSpPr>
        <p:spPr bwMode="auto">
          <a:xfrm flipV="1">
            <a:off x="1524000" y="36576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8563" name="Text Box 19"/>
          <p:cNvSpPr txBox="1">
            <a:spLocks noChangeArrowheads="1"/>
          </p:cNvSpPr>
          <p:nvPr/>
        </p:nvSpPr>
        <p:spPr bwMode="auto">
          <a:xfrm>
            <a:off x="2362200" y="4968875"/>
            <a:ext cx="30448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compare values </a:t>
            </a: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17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and</a:t>
            </a:r>
            <a:endParaRPr lang="en-US" sz="2000">
              <a:latin typeface="Courier New" panose="02070309020205020404" pitchFamily="49" charset="0"/>
              <a:ea typeface="ヒラギノ角ゴ Pro W3" pitchFamily="-48" charset="-128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11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– not in correct order,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so exchange them</a:t>
            </a:r>
          </a:p>
        </p:txBody>
      </p:sp>
      <p:sp>
        <p:nvSpPr>
          <p:cNvPr id="748564" name="AutoShape 20"/>
          <p:cNvSpPr>
            <a:spLocks/>
          </p:cNvSpPr>
          <p:nvPr/>
        </p:nvSpPr>
        <p:spPr bwMode="auto">
          <a:xfrm rot="5400000">
            <a:off x="3200400" y="2971800"/>
            <a:ext cx="76200" cy="1600200"/>
          </a:xfrm>
          <a:prstGeom prst="rightBrace">
            <a:avLst>
              <a:gd name="adj1" fmla="val 1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748565" name="Line 21"/>
          <p:cNvSpPr>
            <a:spLocks noChangeShapeType="1"/>
          </p:cNvSpPr>
          <p:nvPr/>
        </p:nvSpPr>
        <p:spPr bwMode="auto">
          <a:xfrm flipH="1" flipV="1">
            <a:off x="3200400" y="38100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8566" name="AutoShape 22"/>
          <p:cNvSpPr>
            <a:spLocks/>
          </p:cNvSpPr>
          <p:nvPr/>
        </p:nvSpPr>
        <p:spPr bwMode="auto">
          <a:xfrm rot="5400000">
            <a:off x="4114800" y="2819400"/>
            <a:ext cx="76200" cy="1600200"/>
          </a:xfrm>
          <a:prstGeom prst="rightBrace">
            <a:avLst>
              <a:gd name="adj1" fmla="val 1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748567" name="Text Box 23"/>
          <p:cNvSpPr txBox="1">
            <a:spLocks noChangeArrowheads="1"/>
          </p:cNvSpPr>
          <p:nvPr/>
        </p:nvSpPr>
        <p:spPr bwMode="auto">
          <a:xfrm>
            <a:off x="5851525" y="4267200"/>
            <a:ext cx="28463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compare values </a:t>
            </a: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17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and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23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– in correct order,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so no exchange </a:t>
            </a:r>
          </a:p>
        </p:txBody>
      </p:sp>
      <p:sp>
        <p:nvSpPr>
          <p:cNvPr id="748568" name="Line 24"/>
          <p:cNvSpPr>
            <a:spLocks noChangeShapeType="1"/>
          </p:cNvSpPr>
          <p:nvPr/>
        </p:nvSpPr>
        <p:spPr bwMode="auto">
          <a:xfrm flipH="1" flipV="1">
            <a:off x="4191000" y="3657600"/>
            <a:ext cx="3124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560" grpId="0" autoUpdateAnimBg="0"/>
      <p:bldP spid="748561" grpId="0" animBg="1"/>
      <p:bldP spid="748562" grpId="0" animBg="1"/>
      <p:bldP spid="748563" grpId="0" autoUpdateAnimBg="0"/>
      <p:bldP spid="748564" grpId="0" animBg="1"/>
      <p:bldP spid="748565" grpId="0" animBg="1"/>
      <p:bldP spid="748566" grpId="0" animBg="1"/>
      <p:bldP spid="748567" grpId="0" autoUpdateAnimBg="0"/>
      <p:bldP spid="74856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– Third Pass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458200" cy="4114800"/>
          </a:xfrm>
        </p:spPr>
        <p:txBody>
          <a:bodyPr/>
          <a:lstStyle/>
          <a:p>
            <a:pPr eaLnBrk="1" hangingPunct="1">
              <a:buFont typeface="Times" panose="02020603050405020304" pitchFamily="18" charset="0"/>
              <a:buNone/>
            </a:pPr>
            <a:r>
              <a:rPr lang="en-US" smtClean="0"/>
              <a:t>After second pass, array </a:t>
            </a:r>
            <a:r>
              <a:rPr lang="en-US" b="1" smtClean="0">
                <a:latin typeface="Courier New" panose="02070309020205020404" pitchFamily="49" charset="0"/>
              </a:rPr>
              <a:t>numlist3</a:t>
            </a:r>
            <a:r>
              <a:rPr lang="en-US" smtClean="0"/>
              <a:t> contains:</a:t>
            </a:r>
          </a:p>
        </p:txBody>
      </p:sp>
      <p:graphicFrame>
        <p:nvGraphicFramePr>
          <p:cNvPr id="750596" name="Group 4"/>
          <p:cNvGraphicFramePr>
            <a:graphicFrameLocks noGrp="1"/>
          </p:cNvGraphicFramePr>
          <p:nvPr/>
        </p:nvGraphicFramePr>
        <p:xfrm>
          <a:off x="1524000" y="2667000"/>
          <a:ext cx="3482975" cy="685800"/>
        </p:xfrm>
        <a:graphic>
          <a:graphicData uri="http://schemas.openxmlformats.org/drawingml/2006/table">
            <a:tbl>
              <a:tblPr/>
              <a:tblGrid>
                <a:gridCol w="871538"/>
                <a:gridCol w="869950"/>
                <a:gridCol w="871537"/>
                <a:gridCol w="86995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ヒラギノ角ゴ Pro W3" pitchFamily="-16" charset="-128"/>
                          <a:cs typeface="Arial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0608" name="Text Box 16"/>
          <p:cNvSpPr txBox="1">
            <a:spLocks noChangeArrowheads="1"/>
          </p:cNvSpPr>
          <p:nvPr/>
        </p:nvSpPr>
        <p:spPr bwMode="auto">
          <a:xfrm>
            <a:off x="304800" y="4130675"/>
            <a:ext cx="27654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compare values </a:t>
            </a: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5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and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11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–  in correct order,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so no exchange</a:t>
            </a:r>
          </a:p>
        </p:txBody>
      </p:sp>
      <p:sp>
        <p:nvSpPr>
          <p:cNvPr id="750609" name="AutoShape 17"/>
          <p:cNvSpPr>
            <a:spLocks/>
          </p:cNvSpPr>
          <p:nvPr/>
        </p:nvSpPr>
        <p:spPr bwMode="auto">
          <a:xfrm rot="5400000">
            <a:off x="2286000" y="2819400"/>
            <a:ext cx="76200" cy="1600200"/>
          </a:xfrm>
          <a:prstGeom prst="rightBrace">
            <a:avLst>
              <a:gd name="adj1" fmla="val 1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750610" name="Line 18"/>
          <p:cNvSpPr>
            <a:spLocks noChangeShapeType="1"/>
          </p:cNvSpPr>
          <p:nvPr/>
        </p:nvSpPr>
        <p:spPr bwMode="auto">
          <a:xfrm flipV="1">
            <a:off x="1524000" y="36576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0611" name="Text Box 19"/>
          <p:cNvSpPr txBox="1">
            <a:spLocks noChangeArrowheads="1"/>
          </p:cNvSpPr>
          <p:nvPr/>
        </p:nvSpPr>
        <p:spPr bwMode="auto">
          <a:xfrm>
            <a:off x="2362200" y="4968875"/>
            <a:ext cx="28463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compare values </a:t>
            </a: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11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and</a:t>
            </a:r>
            <a:endParaRPr lang="en-US" sz="2000">
              <a:latin typeface="Courier New" panose="02070309020205020404" pitchFamily="49" charset="0"/>
              <a:ea typeface="ヒラギノ角ゴ Pro W3" pitchFamily="-48" charset="-128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17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– in correct order,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so no exchange</a:t>
            </a:r>
          </a:p>
        </p:txBody>
      </p:sp>
      <p:sp>
        <p:nvSpPr>
          <p:cNvPr id="750612" name="AutoShape 20"/>
          <p:cNvSpPr>
            <a:spLocks/>
          </p:cNvSpPr>
          <p:nvPr/>
        </p:nvSpPr>
        <p:spPr bwMode="auto">
          <a:xfrm rot="5400000">
            <a:off x="3200400" y="2971800"/>
            <a:ext cx="76200" cy="1600200"/>
          </a:xfrm>
          <a:prstGeom prst="rightBrace">
            <a:avLst>
              <a:gd name="adj1" fmla="val 1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750613" name="Line 21"/>
          <p:cNvSpPr>
            <a:spLocks noChangeShapeType="1"/>
          </p:cNvSpPr>
          <p:nvPr/>
        </p:nvSpPr>
        <p:spPr bwMode="auto">
          <a:xfrm flipH="1" flipV="1">
            <a:off x="3200400" y="3810000"/>
            <a:ext cx="228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0614" name="AutoShape 22"/>
          <p:cNvSpPr>
            <a:spLocks/>
          </p:cNvSpPr>
          <p:nvPr/>
        </p:nvSpPr>
        <p:spPr bwMode="auto">
          <a:xfrm rot="5400000">
            <a:off x="4114800" y="2819400"/>
            <a:ext cx="76200" cy="1600200"/>
          </a:xfrm>
          <a:prstGeom prst="rightBrace">
            <a:avLst>
              <a:gd name="adj1" fmla="val 1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750615" name="Text Box 23"/>
          <p:cNvSpPr txBox="1">
            <a:spLocks noChangeArrowheads="1"/>
          </p:cNvSpPr>
          <p:nvPr/>
        </p:nvSpPr>
        <p:spPr bwMode="auto">
          <a:xfrm>
            <a:off x="5851525" y="4267200"/>
            <a:ext cx="28463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compare values </a:t>
            </a: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17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and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 b="1">
                <a:latin typeface="Courier New" panose="02070309020205020404" pitchFamily="49" charset="0"/>
                <a:ea typeface="ヒラギノ角ゴ Pro W3" pitchFamily="-48" charset="-128"/>
              </a:rPr>
              <a:t>23</a:t>
            </a: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 – in correct order,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2000">
                <a:latin typeface="Arial" panose="020B0604020202020204" pitchFamily="34" charset="0"/>
                <a:ea typeface="ヒラギノ角ゴ Pro W3" pitchFamily="-48" charset="-128"/>
              </a:rPr>
              <a:t>so no exchange </a:t>
            </a:r>
          </a:p>
        </p:txBody>
      </p:sp>
      <p:sp>
        <p:nvSpPr>
          <p:cNvPr id="750616" name="Line 24"/>
          <p:cNvSpPr>
            <a:spLocks noChangeShapeType="1"/>
          </p:cNvSpPr>
          <p:nvPr/>
        </p:nvSpPr>
        <p:spPr bwMode="auto">
          <a:xfrm flipH="1" flipV="1">
            <a:off x="4191000" y="3657600"/>
            <a:ext cx="3124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0617" name="Text Box 25"/>
          <p:cNvSpPr txBox="1">
            <a:spLocks noChangeArrowheads="1"/>
          </p:cNvSpPr>
          <p:nvPr/>
        </p:nvSpPr>
        <p:spPr bwMode="auto">
          <a:xfrm>
            <a:off x="5638800" y="5334000"/>
            <a:ext cx="27082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>
                <a:latin typeface="Arial" panose="020B0604020202020204" pitchFamily="34" charset="0"/>
                <a:ea typeface="ヒラギノ角ゴ Pro W3" pitchFamily="-48" charset="-128"/>
              </a:rPr>
              <a:t>No exchanges, so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>
                <a:latin typeface="Arial" panose="020B0604020202020204" pitchFamily="34" charset="0"/>
                <a:ea typeface="ヒラギノ角ゴ Pro W3" pitchFamily="-48" charset="-128"/>
              </a:rPr>
              <a:t>array is in order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608" grpId="0" autoUpdateAnimBg="0"/>
      <p:bldP spid="750609" grpId="0" animBg="1"/>
      <p:bldP spid="750610" grpId="0" animBg="1"/>
      <p:bldP spid="750611" grpId="0" autoUpdateAnimBg="0"/>
      <p:bldP spid="750612" grpId="0" animBg="1"/>
      <p:bldP spid="750613" grpId="0" animBg="1"/>
      <p:bldP spid="750614" grpId="0" animBg="1"/>
      <p:bldP spid="750615" grpId="0" autoUpdateAnimBg="0"/>
      <p:bldP spid="750616" grpId="0" animBg="1"/>
      <p:bldP spid="750617" grpId="0" autoUpdateAnimBg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304800"/>
            <a:ext cx="728662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7" name="TextBox 5"/>
          <p:cNvSpPr txBox="1">
            <a:spLocks noChangeArrowheads="1"/>
          </p:cNvSpPr>
          <p:nvPr/>
        </p:nvSpPr>
        <p:spPr bwMode="auto">
          <a:xfrm>
            <a:off x="5943600" y="3581400"/>
            <a:ext cx="3200400" cy="31702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>
                <a:latin typeface="Arial" panose="020B0604020202020204" pitchFamily="34" charset="0"/>
                <a:ea typeface="ヒラギノ角ゴ Pro W3" pitchFamily="-48" charset="-128"/>
              </a:rPr>
              <a:t>This function compares all elements in the array on each pass. If there are 5 elements, it makes 4 comparisons on each pass.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000" b="1">
              <a:latin typeface="Arial" panose="020B0604020202020204" pitchFamily="34" charset="0"/>
              <a:ea typeface="ヒラギノ角ゴ Pro W3" pitchFamily="-48" charset="-128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>
                <a:latin typeface="Arial" panose="020B0604020202020204" pitchFamily="34" charset="0"/>
                <a:ea typeface="ヒラギノ角ゴ Pro W3" pitchFamily="-48" charset="-128"/>
              </a:rPr>
              <a:t>What is the max number of passes it might require?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733425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1" name="TextBox 5"/>
          <p:cNvSpPr txBox="1">
            <a:spLocks noChangeArrowheads="1"/>
          </p:cNvSpPr>
          <p:nvPr/>
        </p:nvSpPr>
        <p:spPr bwMode="auto">
          <a:xfrm>
            <a:off x="6172200" y="2228850"/>
            <a:ext cx="2743200" cy="22463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latin typeface="Arial" panose="020B0604020202020204" pitchFamily="34" charset="0"/>
                <a:ea typeface="ヒラギノ角ゴ Pro W3" pitchFamily="-48" charset="-128"/>
              </a:rPr>
              <a:t>This function makes one less comparison on each pass. It is an improved bubble sort.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000" b="1" dirty="0">
              <a:latin typeface="Arial" panose="020B0604020202020204" pitchFamily="34" charset="0"/>
              <a:ea typeface="ヒラギノ角ゴ Pro W3" pitchFamily="-48" charset="-128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latin typeface="Arial" panose="020B0604020202020204" pitchFamily="34" charset="0"/>
                <a:ea typeface="ヒラギノ角ゴ Pro W3" pitchFamily="-48" charset="-128"/>
              </a:rPr>
              <a:t>See how </a:t>
            </a:r>
            <a:r>
              <a:rPr lang="en-US" sz="2000" b="1" i="1" dirty="0">
                <a:latin typeface="Arial" panose="020B0604020202020204" pitchFamily="34" charset="0"/>
                <a:ea typeface="ヒラギノ角ゴ Pro W3" pitchFamily="-48" charset="-128"/>
              </a:rPr>
              <a:t>last</a:t>
            </a:r>
            <a:r>
              <a:rPr lang="en-US" sz="2000" b="1" dirty="0">
                <a:latin typeface="Arial" panose="020B0604020202020204" pitchFamily="34" charset="0"/>
                <a:ea typeface="ヒラギノ角ゴ Pro W3" pitchFamily="-48" charset="-128"/>
              </a:rPr>
              <a:t> is used.</a:t>
            </a:r>
          </a:p>
        </p:txBody>
      </p:sp>
      <p:sp>
        <p:nvSpPr>
          <p:cNvPr id="181252" name="Right Arrow 6"/>
          <p:cNvSpPr>
            <a:spLocks noChangeArrowheads="1"/>
          </p:cNvSpPr>
          <p:nvPr/>
        </p:nvSpPr>
        <p:spPr bwMode="auto">
          <a:xfrm>
            <a:off x="533400" y="2362200"/>
            <a:ext cx="6096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181253" name="Right Arrow 7"/>
          <p:cNvSpPr>
            <a:spLocks noChangeArrowheads="1"/>
          </p:cNvSpPr>
          <p:nvPr/>
        </p:nvSpPr>
        <p:spPr bwMode="auto">
          <a:xfrm>
            <a:off x="838200" y="3382963"/>
            <a:ext cx="6096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333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181254" name="Right Arrow 8"/>
          <p:cNvSpPr>
            <a:spLocks noChangeArrowheads="1"/>
          </p:cNvSpPr>
          <p:nvPr/>
        </p:nvSpPr>
        <p:spPr bwMode="auto">
          <a:xfrm>
            <a:off x="857250" y="5524500"/>
            <a:ext cx="6096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DFEAFB6D-EFDE-4BE0-89F6-2DB0256BA721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Accessing the Elements of an Array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2927350"/>
            <a:ext cx="8294688" cy="3244850"/>
          </a:xfrm>
        </p:spPr>
        <p:txBody>
          <a:bodyPr/>
          <a:lstStyle/>
          <a:p>
            <a:pPr eaLnBrk="1" hangingPunct="1"/>
            <a:r>
              <a:rPr lang="en-US" smtClean="0"/>
              <a:t>An array is accessed by:</a:t>
            </a:r>
          </a:p>
          <a:p>
            <a:pPr lvl="1" eaLnBrk="1" hangingPunct="1"/>
            <a:r>
              <a:rPr lang="en-US" smtClean="0"/>
              <a:t>the reference name</a:t>
            </a:r>
          </a:p>
          <a:p>
            <a:pPr lvl="1" eaLnBrk="1" hangingPunct="1"/>
            <a:r>
              <a:rPr lang="en-US" smtClean="0"/>
              <a:t>a subscript that identifies which element in the array to access.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</a:t>
            </a:r>
            <a:endParaRPr lang="en-US" sz="2000" b="1" smtClean="0">
              <a:solidFill>
                <a:srgbClr val="FFFF00"/>
              </a:solidFill>
              <a:latin typeface="Courier New" panose="02070309020205020404" pitchFamily="49" charset="0"/>
            </a:endParaRPr>
          </a:p>
          <a:p>
            <a:pPr eaLnBrk="1" hangingPunct="1"/>
            <a:endParaRPr lang="en-US" sz="3600" smtClean="0"/>
          </a:p>
        </p:txBody>
      </p:sp>
      <p:sp>
        <p:nvSpPr>
          <p:cNvPr id="24581" name="Text Box 43"/>
          <p:cNvSpPr txBox="1">
            <a:spLocks noChangeArrowheads="1"/>
          </p:cNvSpPr>
          <p:nvPr/>
        </p:nvSpPr>
        <p:spPr bwMode="auto">
          <a:xfrm>
            <a:off x="1524000" y="5124450"/>
            <a:ext cx="7391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 b="1">
                <a:latin typeface="Courier New" panose="02070309020205020404" pitchFamily="49" charset="0"/>
              </a:rPr>
              <a:t>numbers[0] =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20</a:t>
            </a:r>
            <a:r>
              <a:rPr lang="en-US" sz="2400" b="1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 b="1">
                <a:latin typeface="Courier New" panose="02070309020205020404" pitchFamily="49" charset="0"/>
              </a:rPr>
              <a:t>// pronounced "numbers sub zero"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 b="1">
                <a:latin typeface="Courier New" panose="02070309020205020404" pitchFamily="49" charset="0"/>
              </a:rPr>
              <a:t>// or simply "numbers zero"</a:t>
            </a:r>
          </a:p>
        </p:txBody>
      </p:sp>
      <p:grpSp>
        <p:nvGrpSpPr>
          <p:cNvPr id="24582" name="Group 46"/>
          <p:cNvGrpSpPr>
            <a:grpSpLocks/>
          </p:cNvGrpSpPr>
          <p:nvPr/>
        </p:nvGrpSpPr>
        <p:grpSpPr bwMode="auto">
          <a:xfrm>
            <a:off x="1143000" y="1676400"/>
            <a:ext cx="6862763" cy="717550"/>
            <a:chOff x="720" y="1056"/>
            <a:chExt cx="4323" cy="452"/>
          </a:xfrm>
        </p:grpSpPr>
        <p:sp>
          <p:nvSpPr>
            <p:cNvPr id="24583" name="Rectangle 6"/>
            <p:cNvSpPr>
              <a:spLocks noChangeArrowheads="1"/>
            </p:cNvSpPr>
            <p:nvPr/>
          </p:nvSpPr>
          <p:spPr bwMode="auto">
            <a:xfrm>
              <a:off x="720" y="1056"/>
              <a:ext cx="723" cy="2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 b="1"/>
            </a:p>
          </p:txBody>
        </p:sp>
        <p:sp>
          <p:nvSpPr>
            <p:cNvPr id="24584" name="Text Box 7"/>
            <p:cNvSpPr txBox="1">
              <a:spLocks noChangeArrowheads="1"/>
            </p:cNvSpPr>
            <p:nvPr/>
          </p:nvSpPr>
          <p:spPr bwMode="auto">
            <a:xfrm>
              <a:off x="720" y="1296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600"/>
                <a:t>numbers[0]</a:t>
              </a:r>
            </a:p>
          </p:txBody>
        </p:sp>
        <p:sp>
          <p:nvSpPr>
            <p:cNvPr id="24585" name="Rectangle 28"/>
            <p:cNvSpPr>
              <a:spLocks noChangeArrowheads="1"/>
            </p:cNvSpPr>
            <p:nvPr/>
          </p:nvSpPr>
          <p:spPr bwMode="auto">
            <a:xfrm>
              <a:off x="1440" y="1056"/>
              <a:ext cx="723" cy="2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0</a:t>
              </a:r>
            </a:p>
          </p:txBody>
        </p:sp>
        <p:sp>
          <p:nvSpPr>
            <p:cNvPr id="24586" name="Text Box 29"/>
            <p:cNvSpPr txBox="1">
              <a:spLocks noChangeArrowheads="1"/>
            </p:cNvSpPr>
            <p:nvPr/>
          </p:nvSpPr>
          <p:spPr bwMode="auto">
            <a:xfrm>
              <a:off x="1440" y="1296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600"/>
                <a:t>numbers[1]</a:t>
              </a:r>
            </a:p>
          </p:txBody>
        </p:sp>
        <p:sp>
          <p:nvSpPr>
            <p:cNvPr id="24587" name="Rectangle 31"/>
            <p:cNvSpPr>
              <a:spLocks noChangeArrowheads="1"/>
            </p:cNvSpPr>
            <p:nvPr/>
          </p:nvSpPr>
          <p:spPr bwMode="auto">
            <a:xfrm>
              <a:off x="2160" y="1056"/>
              <a:ext cx="723" cy="2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0</a:t>
              </a:r>
            </a:p>
          </p:txBody>
        </p:sp>
        <p:sp>
          <p:nvSpPr>
            <p:cNvPr id="24588" name="Text Box 32"/>
            <p:cNvSpPr txBox="1">
              <a:spLocks noChangeArrowheads="1"/>
            </p:cNvSpPr>
            <p:nvPr/>
          </p:nvSpPr>
          <p:spPr bwMode="auto">
            <a:xfrm>
              <a:off x="2160" y="1296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600"/>
                <a:t>numbers[2]</a:t>
              </a:r>
            </a:p>
          </p:txBody>
        </p:sp>
        <p:sp>
          <p:nvSpPr>
            <p:cNvPr id="24589" name="Rectangle 34"/>
            <p:cNvSpPr>
              <a:spLocks noChangeArrowheads="1"/>
            </p:cNvSpPr>
            <p:nvPr/>
          </p:nvSpPr>
          <p:spPr bwMode="auto">
            <a:xfrm>
              <a:off x="2880" y="1056"/>
              <a:ext cx="723" cy="2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0</a:t>
              </a:r>
            </a:p>
          </p:txBody>
        </p:sp>
        <p:sp>
          <p:nvSpPr>
            <p:cNvPr id="24590" name="Text Box 35"/>
            <p:cNvSpPr txBox="1">
              <a:spLocks noChangeArrowheads="1"/>
            </p:cNvSpPr>
            <p:nvPr/>
          </p:nvSpPr>
          <p:spPr bwMode="auto">
            <a:xfrm>
              <a:off x="2880" y="1296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600"/>
                <a:t>numbers[3]</a:t>
              </a:r>
            </a:p>
          </p:txBody>
        </p:sp>
        <p:sp>
          <p:nvSpPr>
            <p:cNvPr id="24591" name="Rectangle 37"/>
            <p:cNvSpPr>
              <a:spLocks noChangeArrowheads="1"/>
            </p:cNvSpPr>
            <p:nvPr/>
          </p:nvSpPr>
          <p:spPr bwMode="auto">
            <a:xfrm>
              <a:off x="3600" y="1056"/>
              <a:ext cx="723" cy="2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0</a:t>
              </a:r>
            </a:p>
          </p:txBody>
        </p:sp>
        <p:sp>
          <p:nvSpPr>
            <p:cNvPr id="24592" name="Text Box 38"/>
            <p:cNvSpPr txBox="1">
              <a:spLocks noChangeArrowheads="1"/>
            </p:cNvSpPr>
            <p:nvPr/>
          </p:nvSpPr>
          <p:spPr bwMode="auto">
            <a:xfrm>
              <a:off x="3600" y="1296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600"/>
                <a:t>numbers[4]</a:t>
              </a:r>
            </a:p>
          </p:txBody>
        </p:sp>
        <p:sp>
          <p:nvSpPr>
            <p:cNvPr id="24593" name="Rectangle 40"/>
            <p:cNvSpPr>
              <a:spLocks noChangeArrowheads="1"/>
            </p:cNvSpPr>
            <p:nvPr/>
          </p:nvSpPr>
          <p:spPr bwMode="auto">
            <a:xfrm>
              <a:off x="4320" y="1056"/>
              <a:ext cx="723" cy="2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0</a:t>
              </a:r>
            </a:p>
          </p:txBody>
        </p:sp>
        <p:sp>
          <p:nvSpPr>
            <p:cNvPr id="24594" name="Text Box 41"/>
            <p:cNvSpPr txBox="1">
              <a:spLocks noChangeArrowheads="1"/>
            </p:cNvSpPr>
            <p:nvPr/>
          </p:nvSpPr>
          <p:spPr bwMode="auto">
            <a:xfrm>
              <a:off x="4320" y="1296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600"/>
                <a:t>numbers[5]</a:t>
              </a:r>
            </a:p>
          </p:txBody>
        </p:sp>
        <p:sp>
          <p:nvSpPr>
            <p:cNvPr id="24595" name="Text Box 44"/>
            <p:cNvSpPr txBox="1">
              <a:spLocks noChangeArrowheads="1"/>
            </p:cNvSpPr>
            <p:nvPr/>
          </p:nvSpPr>
          <p:spPr bwMode="auto">
            <a:xfrm>
              <a:off x="912" y="1056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>
                  <a:solidFill>
                    <a:srgbClr val="FF3300"/>
                  </a:solidFill>
                </a:rPr>
                <a:t>20</a:t>
              </a:r>
              <a:endParaRPr lang="en-US" sz="1800" b="1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Bubble Sort Method –                </a:t>
            </a:r>
            <a:br>
              <a:rPr lang="en-US" smtClean="0"/>
            </a:br>
            <a:r>
              <a:rPr lang="en-US" smtClean="0"/>
              <a:t>The rest of the program</a:t>
            </a:r>
          </a:p>
        </p:txBody>
      </p:sp>
      <p:pic>
        <p:nvPicPr>
          <p:cNvPr id="182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933575"/>
            <a:ext cx="5827713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247775"/>
            <a:ext cx="444817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13" y="4876800"/>
            <a:ext cx="24860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Bubble Sort - Tradeoffs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Benefit:</a:t>
            </a:r>
          </a:p>
          <a:p>
            <a:pPr lvl="1" eaLnBrk="1" hangingPunct="1"/>
            <a:r>
              <a:rPr lang="en-US" smtClean="0"/>
              <a:t>Easy to understand and implement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Disadvantage:</a:t>
            </a:r>
          </a:p>
          <a:p>
            <a:pPr lvl="1" eaLnBrk="1" hangingPunct="1"/>
            <a:r>
              <a:rPr lang="en-US" smtClean="0"/>
              <a:t>Inefficient: slow for large arrays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D02F3033-21D4-477F-8B9D-254CE5912789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122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853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Selection Sort</a:t>
            </a:r>
          </a:p>
        </p:txBody>
      </p:sp>
      <p:sp>
        <p:nvSpPr>
          <p:cNvPr id="18534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In a selection sort:</a:t>
            </a:r>
          </a:p>
          <a:p>
            <a:pPr lvl="1" eaLnBrk="1" hangingPunct="1"/>
            <a:r>
              <a:rPr lang="en-US" sz="2400" smtClean="0"/>
              <a:t>The smallest value in the array is located and moved to element 0.</a:t>
            </a:r>
          </a:p>
          <a:p>
            <a:pPr lvl="1" eaLnBrk="1" hangingPunct="1"/>
            <a:r>
              <a:rPr lang="en-US" sz="2400" smtClean="0"/>
              <a:t>Then the next smallest value is located and moved to element 1.</a:t>
            </a:r>
          </a:p>
          <a:p>
            <a:pPr lvl="1" eaLnBrk="1" hangingPunct="1"/>
            <a:r>
              <a:rPr lang="en-US" sz="2400" smtClean="0"/>
              <a:t>This process continues until all of the elements have been placed in their proper order.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Selection Sort</a:t>
            </a:r>
          </a:p>
        </p:txBody>
      </p:sp>
      <p:sp>
        <p:nvSpPr>
          <p:cNvPr id="187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8739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1200"/>
            <a:ext cx="6835775" cy="361473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Selection Sort</a:t>
            </a:r>
          </a:p>
        </p:txBody>
      </p:sp>
      <p:sp>
        <p:nvSpPr>
          <p:cNvPr id="188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88420" name="TextBox 6"/>
          <p:cNvSpPr txBox="1">
            <a:spLocks noChangeArrowheads="1"/>
          </p:cNvSpPr>
          <p:nvPr/>
        </p:nvSpPr>
        <p:spPr bwMode="auto">
          <a:xfrm rot="5400000">
            <a:off x="3529012" y="4392613"/>
            <a:ext cx="733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. . .</a:t>
            </a:r>
          </a:p>
        </p:txBody>
      </p:sp>
      <p:pic>
        <p:nvPicPr>
          <p:cNvPr id="18842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6356350" cy="4102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Selection Sort</a:t>
            </a:r>
          </a:p>
        </p:txBody>
      </p:sp>
      <p:sp>
        <p:nvSpPr>
          <p:cNvPr id="189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algorithm:</a:t>
            </a:r>
          </a:p>
        </p:txBody>
      </p:sp>
      <p:pic>
        <p:nvPicPr>
          <p:cNvPr id="189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95525"/>
            <a:ext cx="8872538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5" name="Rectangle 4"/>
          <p:cNvSpPr>
            <a:spLocks noChangeArrowheads="1"/>
          </p:cNvSpPr>
          <p:nvPr/>
        </p:nvSpPr>
        <p:spPr bwMode="auto">
          <a:xfrm>
            <a:off x="3352800" y="5938838"/>
            <a:ext cx="571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See example: </a:t>
            </a:r>
            <a:r>
              <a:rPr lang="en-US" sz="2400">
                <a:hlinkClick r:id="rId3" action="ppaction://hlinkfile"/>
              </a:rPr>
              <a:t>SelectionSortDemo.java</a:t>
            </a:r>
            <a:endParaRPr lang="en-US" sz="2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81000"/>
            <a:ext cx="58293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67" name="TextBox 4"/>
          <p:cNvSpPr txBox="1">
            <a:spLocks noChangeArrowheads="1"/>
          </p:cNvSpPr>
          <p:nvPr/>
        </p:nvSpPr>
        <p:spPr bwMode="auto">
          <a:xfrm>
            <a:off x="6324600" y="850900"/>
            <a:ext cx="2514600" cy="3416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Display the unsorted array.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Pass the array to the </a:t>
            </a:r>
            <a:r>
              <a:rPr lang="en-US" sz="2400" b="1"/>
              <a:t>selectionSort()</a:t>
            </a:r>
            <a:r>
              <a:rPr lang="en-US" sz="2400"/>
              <a:t> method.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Display the sorted array.</a:t>
            </a:r>
          </a:p>
        </p:txBody>
      </p:sp>
      <p:pic>
        <p:nvPicPr>
          <p:cNvPr id="1904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4981575"/>
            <a:ext cx="27146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05802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Sorting Objects</a:t>
            </a:r>
          </a:p>
        </p:txBody>
      </p:sp>
      <p:sp>
        <p:nvSpPr>
          <p:cNvPr id="192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You can write your own sort to put an array of objects into "order".</a:t>
            </a:r>
          </a:p>
          <a:p>
            <a:pPr eaLnBrk="1" hangingPunct="1"/>
            <a:r>
              <a:rPr lang="en-US" smtClean="0"/>
              <a:t>You will need to decide what field in the class will be used to sort the objects.</a:t>
            </a:r>
          </a:p>
          <a:p>
            <a:pPr eaLnBrk="1" hangingPunct="1"/>
            <a:r>
              <a:rPr lang="en-US" smtClean="0"/>
              <a:t>Take a sort that works on numeric arrays (like the </a:t>
            </a:r>
            <a:r>
              <a:rPr lang="en-US" b="1" smtClean="0"/>
              <a:t>bubbleSort() </a:t>
            </a:r>
            <a:r>
              <a:rPr lang="en-US" smtClean="0"/>
              <a:t>method that sorts </a:t>
            </a:r>
            <a:r>
              <a:rPr lang="en-US" b="1" i="1" smtClean="0"/>
              <a:t>ints</a:t>
            </a:r>
            <a:r>
              <a:rPr lang="en-US" smtClean="0"/>
              <a:t>) and replace the </a:t>
            </a:r>
            <a:r>
              <a:rPr lang="en-US" b="1" i="1" smtClean="0"/>
              <a:t>int</a:t>
            </a:r>
            <a:r>
              <a:rPr lang="en-US" smtClean="0"/>
              <a:t> data with </a:t>
            </a:r>
            <a:r>
              <a:rPr lang="en-US" b="1" smtClean="0"/>
              <a:t>your</a:t>
            </a:r>
            <a:r>
              <a:rPr lang="en-US" smtClean="0"/>
              <a:t> </a:t>
            </a:r>
            <a:r>
              <a:rPr lang="en-US" b="1" smtClean="0"/>
              <a:t>class</a:t>
            </a:r>
            <a:r>
              <a:rPr lang="en-US" smtClean="0"/>
              <a:t>.</a:t>
            </a:r>
          </a:p>
          <a:p>
            <a:pPr eaLnBrk="1" hangingPunct="1"/>
            <a:r>
              <a:rPr lang="en-US" smtClean="0"/>
              <a:t>Modify the code to compare the field that you want to use to put elements in order.</a:t>
            </a:r>
          </a:p>
          <a:p>
            <a:pPr eaLnBrk="1" hangingPunct="1">
              <a:buFontTx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Sorting an Array of Rectangles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 sort an array of objects of any type, you have to first decide what you want to sort by.</a:t>
            </a:r>
          </a:p>
          <a:p>
            <a:r>
              <a:rPr lang="en-US" dirty="0" smtClean="0"/>
              <a:t>We will sort the Rectangles by their </a:t>
            </a:r>
            <a:r>
              <a:rPr lang="en-US" u="sng" dirty="0" smtClean="0"/>
              <a:t>area</a:t>
            </a:r>
            <a:r>
              <a:rPr lang="en-US" dirty="0" smtClean="0"/>
              <a:t>.</a:t>
            </a:r>
          </a:p>
          <a:p>
            <a:r>
              <a:rPr lang="en-US" dirty="0" smtClean="0"/>
              <a:t>Modifications to the sort method:</a:t>
            </a:r>
          </a:p>
          <a:p>
            <a:pPr lvl="1"/>
            <a:r>
              <a:rPr lang="en-US" dirty="0" smtClean="0"/>
              <a:t>Pass it the array of Rectangles</a:t>
            </a:r>
          </a:p>
          <a:p>
            <a:pPr lvl="1"/>
            <a:r>
              <a:rPr lang="en-US" dirty="0" smtClean="0"/>
              <a:t>To swap elements of the array (which are Rectangles) we need a "temp" of type Rectangle.</a:t>
            </a:r>
          </a:p>
          <a:p>
            <a:pPr lvl="1"/>
            <a:r>
              <a:rPr lang="en-US" dirty="0" smtClean="0"/>
              <a:t>To compare elements, we need to adjust our comparison test to access the values we are sorting by.</a:t>
            </a:r>
          </a:p>
        </p:txBody>
      </p:sp>
    </p:spTree>
    <p:extLst>
      <p:ext uri="{BB962C8B-B14F-4D97-AF65-F5344CB8AC3E}">
        <p14:creationId xmlns:p14="http://schemas.microsoft.com/office/powerpoint/2010/main" val="28008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and Accessing Arrays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Use an index/subscript (0-based) to access array elements:</a:t>
            </a:r>
            <a:endParaRPr lang="en-US" sz="1600" b="1" smtClean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sz="2400" b="1" smtClean="0">
                <a:latin typeface="Courier New" panose="02070309020205020404" pitchFamily="49" charset="0"/>
              </a:rPr>
              <a:t>numbers[0] </a:t>
            </a:r>
            <a:r>
              <a:rPr lang="en-US" sz="2400" smtClean="0"/>
              <a:t>is the first element</a:t>
            </a:r>
          </a:p>
          <a:p>
            <a:pPr lvl="1" eaLnBrk="1" hangingPunct="1"/>
            <a:r>
              <a:rPr lang="en-US" sz="2400" b="1" smtClean="0">
                <a:latin typeface="Courier New" panose="02070309020205020404" pitchFamily="49" charset="0"/>
              </a:rPr>
              <a:t>numbers[1] </a:t>
            </a:r>
            <a:r>
              <a:rPr lang="en-US" sz="2400" smtClean="0"/>
              <a:t>is the second element</a:t>
            </a:r>
          </a:p>
          <a:p>
            <a:pPr lvl="1" eaLnBrk="1" hangingPunct="1"/>
            <a:r>
              <a:rPr lang="en-US" sz="2400" smtClean="0"/>
              <a:t>etc.</a:t>
            </a:r>
          </a:p>
          <a:p>
            <a:pPr lvl="1" eaLnBrk="1" hangingPunct="1"/>
            <a:r>
              <a:rPr lang="en-US" sz="2400" smtClean="0"/>
              <a:t>If the array has </a:t>
            </a:r>
            <a:r>
              <a:rPr lang="en-US" sz="2400" b="1" i="1" smtClean="0"/>
              <a:t>n</a:t>
            </a:r>
            <a:r>
              <a:rPr lang="en-US" sz="2400" smtClean="0"/>
              <a:t> elements, the last element is </a:t>
            </a:r>
            <a:br>
              <a:rPr lang="en-US" sz="2400" smtClean="0"/>
            </a:br>
            <a:r>
              <a:rPr lang="en-US" sz="2400" b="1" smtClean="0">
                <a:latin typeface="Courier New" panose="02070309020205020404" pitchFamily="49" charset="0"/>
              </a:rPr>
              <a:t>numbers[n-1]</a:t>
            </a:r>
            <a:r>
              <a:rPr lang="en-US" sz="2400" smtClean="0"/>
              <a:t>.</a:t>
            </a:r>
          </a:p>
          <a:p>
            <a:pPr lvl="1" eaLnBrk="1" hangingPunct="1"/>
            <a:r>
              <a:rPr lang="en-US" sz="2400" smtClean="0"/>
              <a:t>If the subscript is outside the bounds of the array (0 to n-1), an "array index out of bounds" exception occurs. Make it a priority to ensure that this CANNOT happen in your programs!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1"/>
            <a:ext cx="6756594" cy="4495800"/>
          </a:xfrm>
          <a:prstGeom prst="rect">
            <a:avLst/>
          </a:prstGeom>
        </p:spPr>
      </p:pic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5181600" y="4267200"/>
            <a:ext cx="2971800" cy="10156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Declare and create the array of Rectangle references.</a:t>
            </a:r>
            <a:endParaRPr lang="en-US" sz="2000" b="1" dirty="0">
              <a:latin typeface="Arial" panose="020B0604020202020204" pitchFamily="34" charset="0"/>
              <a:ea typeface="ヒラギノ角ゴ Pro W3" pitchFamily="-48" charset="-128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838200" y="4267200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5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8306"/>
            <a:ext cx="7010400" cy="4473464"/>
          </a:xfrm>
          <a:prstGeom prst="rect">
            <a:avLst/>
          </a:prstGeom>
        </p:spPr>
      </p:pic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6096000" y="1833319"/>
            <a:ext cx="2667000" cy="132343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Create each of the Rectangles in the array.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Then sort the array.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6100762" y="4223938"/>
            <a:ext cx="2667000" cy="132343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Then list the sorted array elements and the area of each Rectangle.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219200" y="2133600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52487" y="2819400"/>
            <a:ext cx="382588" cy="18097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836612" y="3414712"/>
            <a:ext cx="382588" cy="18097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8260873" cy="2328863"/>
          </a:xfrm>
          <a:prstGeom prst="rect">
            <a:avLst/>
          </a:prstGeom>
        </p:spPr>
      </p:pic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4114800" y="2709863"/>
            <a:ext cx="2971800" cy="163121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Set up to </a:t>
            </a:r>
            <a:r>
              <a:rPr lang="en-US" sz="2000" b="1" dirty="0" err="1" smtClean="0">
                <a:latin typeface="Arial" panose="020B0604020202020204" pitchFamily="34" charset="0"/>
                <a:ea typeface="ヒラギノ角ゴ Pro W3" pitchFamily="-48" charset="-128"/>
              </a:rPr>
              <a:t>BubbleSort</a:t>
            </a: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: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Pass in the Rectangle array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Declare a "temp" of type Rectangle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838200" y="2133600"/>
            <a:ext cx="382588" cy="180975"/>
          </a:xfrm>
          <a:prstGeom prst="rightArrow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ight Arrow 4"/>
          <p:cNvSpPr/>
          <p:nvPr/>
        </p:nvSpPr>
        <p:spPr>
          <a:xfrm rot="10800000">
            <a:off x="6019800" y="1545431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7195705" cy="4953000"/>
          </a:xfrm>
          <a:prstGeom prst="rect">
            <a:avLst/>
          </a:prstGeom>
        </p:spPr>
      </p:pic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4953000" y="3474184"/>
            <a:ext cx="3276600" cy="193899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Set up to </a:t>
            </a:r>
            <a:r>
              <a:rPr lang="en-US" sz="2000" b="1" dirty="0" err="1" smtClean="0">
                <a:latin typeface="Arial" panose="020B0604020202020204" pitchFamily="34" charset="0"/>
                <a:ea typeface="ヒラギノ角ゴ Pro W3" pitchFamily="-48" charset="-128"/>
              </a:rPr>
              <a:t>BubbleSort</a:t>
            </a: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: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Compare the areas.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Note the syntax!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ヒラギノ角ゴ Pro W3" pitchFamily="-48" charset="-128"/>
              </a:rPr>
              <a:t>Swap the array elements as needed, using temp.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600200" y="2447925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982788" y="3048000"/>
            <a:ext cx="382588" cy="180975"/>
          </a:xfrm>
          <a:prstGeom prst="rightArrow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B4CEB675-1E35-4829-988F-ED2B69EA4D7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Binary Search</a:t>
            </a:r>
          </a:p>
        </p:txBody>
      </p:sp>
      <p:sp>
        <p:nvSpPr>
          <p:cNvPr id="1935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95400"/>
            <a:ext cx="77724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 binary 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requires an array sorted in ascending order.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starts with the element in the middle of the array.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If that element is the desired value, the search is over.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Otherwise, the value in the middle element is either greater or less than the desired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If it is greater than the desired value, search in the first half of the array.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Otherwise, search the last half of the array.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Repeat as needed while adjusting start and end points of the search.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48141EF0-4995-4DCD-ABA2-51F68DFFD3AA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135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Binary Search</a:t>
            </a:r>
          </a:p>
        </p:txBody>
      </p:sp>
      <p:sp>
        <p:nvSpPr>
          <p:cNvPr id="1955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95400"/>
            <a:ext cx="77724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Algorithm: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See example: </a:t>
            </a:r>
            <a:r>
              <a:rPr lang="en-US" sz="2800" smtClean="0">
                <a:hlinkClick r:id="rId3" action="ppaction://hlinkfile"/>
              </a:rPr>
              <a:t>BinarySearchDemo.java</a:t>
            </a:r>
            <a:endParaRPr lang="en-US" smtClean="0"/>
          </a:p>
        </p:txBody>
      </p:sp>
      <p:pic>
        <p:nvPicPr>
          <p:cNvPr id="19558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33550"/>
            <a:ext cx="5715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6357938" cy="679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5" name="TextBox 2"/>
          <p:cNvSpPr txBox="1">
            <a:spLocks noChangeArrowheads="1"/>
          </p:cNvSpPr>
          <p:nvPr/>
        </p:nvSpPr>
        <p:spPr bwMode="auto">
          <a:xfrm>
            <a:off x="6172200" y="228600"/>
            <a:ext cx="2667000" cy="37861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Start with a sorted array.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Search it for a user-specified value.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Display a message:</a:t>
            </a:r>
          </a:p>
          <a:p>
            <a:pPr eaLnBrk="1" hangingPunct="1">
              <a:spcBef>
                <a:spcPct val="0"/>
              </a:spcBef>
              <a:buClrTx/>
            </a:pPr>
            <a:r>
              <a:rPr lang="en-US" sz="2400"/>
              <a:t>Not found or</a:t>
            </a:r>
          </a:p>
          <a:p>
            <a:pPr eaLnBrk="1" hangingPunct="1">
              <a:spcBef>
                <a:spcPct val="0"/>
              </a:spcBef>
              <a:buClrTx/>
            </a:pPr>
            <a:r>
              <a:rPr lang="en-US" sz="2400"/>
              <a:t>The subscript where it was found.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76200"/>
            <a:ext cx="62087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419600"/>
            <a:ext cx="34766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Comparing Linear and Binary Searches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-457200" algn="l"/>
                <a:tab pos="228600" algn="l"/>
              </a:tabLst>
              <a:defRPr/>
            </a:pPr>
            <a:r>
              <a:rPr lang="en-US" sz="2800" b="1" spc="-15" dirty="0" smtClean="0">
                <a:latin typeface="Arial"/>
                <a:ea typeface="Times New Roman"/>
                <a:cs typeface="Times New Roman"/>
              </a:rPr>
              <a:t>Linear Search</a:t>
            </a:r>
            <a:r>
              <a:rPr lang="en-US" sz="2800" spc="-15" dirty="0" smtClean="0">
                <a:latin typeface="Arial"/>
                <a:ea typeface="Times New Roman"/>
                <a:cs typeface="Times New Roman"/>
              </a:rPr>
              <a:t> compares each element of the array with the key until either a) it is found or b) the end of the array is encountered. 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-457200" algn="l"/>
                <a:tab pos="228600" algn="l"/>
              </a:tabLst>
              <a:defRPr/>
            </a:pPr>
            <a:r>
              <a:rPr lang="en-US" sz="2800" spc="-15" dirty="0" smtClean="0">
                <a:latin typeface="Arial"/>
                <a:ea typeface="Times New Roman"/>
                <a:cs typeface="Times New Roman"/>
              </a:rPr>
              <a:t>On average, since every place in the array is as likely as every other, this will take length/2 comparisons. </a:t>
            </a:r>
            <a:endParaRPr lang="en-US" sz="2800" dirty="0" smtClean="0">
              <a:latin typeface="Courier New"/>
              <a:ea typeface="Times New Roman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-457200" algn="l"/>
                <a:tab pos="228600" algn="l"/>
              </a:tabLst>
              <a:defRPr/>
            </a:pPr>
            <a:r>
              <a:rPr lang="en-US" sz="2800" spc="-15" dirty="0" smtClean="0">
                <a:latin typeface="Arial"/>
                <a:ea typeface="Times New Roman"/>
                <a:cs typeface="Times New Roman"/>
              </a:rPr>
              <a:t>This is the only method you can use for an </a:t>
            </a:r>
            <a:r>
              <a:rPr lang="en-US" sz="2800" u="sng" spc="-15" dirty="0" smtClean="0">
                <a:latin typeface="Arial"/>
                <a:ea typeface="Times New Roman"/>
                <a:cs typeface="Times New Roman"/>
              </a:rPr>
              <a:t>unsorted</a:t>
            </a:r>
            <a:r>
              <a:rPr lang="en-US" sz="2800" spc="-15" dirty="0" smtClean="0">
                <a:latin typeface="Arial"/>
                <a:ea typeface="Times New Roman"/>
                <a:cs typeface="Times New Roman"/>
              </a:rPr>
              <a:t> array.</a:t>
            </a:r>
            <a:endParaRPr lang="en-US" sz="2800" dirty="0" smtClean="0">
              <a:latin typeface="Courier New"/>
              <a:ea typeface="Times New Roman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-457200" algn="l"/>
                <a:tab pos="228600" algn="l"/>
              </a:tabLst>
              <a:defRPr/>
            </a:pPr>
            <a:r>
              <a:rPr lang="en-US" sz="2800" spc="-15" dirty="0" smtClean="0">
                <a:latin typeface="Arial"/>
                <a:ea typeface="Times New Roman"/>
                <a:cs typeface="Times New Roman"/>
              </a:rPr>
              <a:t>Also good for small arrays.</a:t>
            </a:r>
            <a:endParaRPr lang="en-US" sz="2800" dirty="0" smtClean="0">
              <a:latin typeface="Courier New"/>
              <a:ea typeface="Times New Roman"/>
              <a:cs typeface="Times New Roman"/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tabLst>
                <a:tab pos="-457200" algn="l"/>
              </a:tabLst>
              <a:defRPr/>
            </a:pPr>
            <a:endParaRPr lang="en-US" sz="2800" dirty="0" smtClean="0">
              <a:latin typeface="Courier New"/>
              <a:ea typeface="Times New Roman"/>
              <a:cs typeface="Times New Roman"/>
            </a:endParaRPr>
          </a:p>
          <a:p>
            <a:pPr>
              <a:defRPr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4"/>
          <p:cNvSpPr>
            <a:spLocks noChangeArrowheads="1"/>
          </p:cNvSpPr>
          <p:nvPr/>
        </p:nvSpPr>
        <p:spPr bwMode="auto">
          <a:xfrm>
            <a:off x="304800" y="6172200"/>
            <a:ext cx="4191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2007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Comparing Linear and Binary Searches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-457200" algn="l"/>
                <a:tab pos="228600" algn="l"/>
              </a:tabLst>
              <a:defRPr/>
            </a:pPr>
            <a:r>
              <a:rPr lang="en-US" sz="2800" b="1" spc="-15" dirty="0" smtClean="0">
                <a:latin typeface="Arial"/>
                <a:ea typeface="Times New Roman"/>
                <a:cs typeface="Times New Roman"/>
              </a:rPr>
              <a:t>Binary Search</a:t>
            </a:r>
            <a:r>
              <a:rPr lang="en-US" sz="2800" spc="-15" dirty="0" smtClean="0">
                <a:latin typeface="Arial"/>
                <a:ea typeface="Times New Roman"/>
                <a:cs typeface="Times New Roman"/>
              </a:rPr>
              <a:t> uses a technique that cuts the list in half with each comparison.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-457200" algn="l"/>
                <a:tab pos="228600" algn="l"/>
              </a:tabLst>
              <a:defRPr/>
            </a:pPr>
            <a:r>
              <a:rPr lang="en-US" sz="2800" spc="-15" dirty="0" smtClean="0">
                <a:latin typeface="Arial"/>
                <a:ea typeface="Times New Roman"/>
                <a:cs typeface="Times New Roman"/>
              </a:rPr>
              <a:t>The list must be </a:t>
            </a:r>
            <a:r>
              <a:rPr lang="en-US" sz="2800" u="sng" spc="-15" dirty="0" smtClean="0">
                <a:latin typeface="Arial"/>
                <a:ea typeface="Times New Roman"/>
                <a:cs typeface="Times New Roman"/>
              </a:rPr>
              <a:t>sorted</a:t>
            </a:r>
            <a:r>
              <a:rPr lang="en-US" sz="2800" spc="-15" dirty="0" smtClean="0">
                <a:latin typeface="Arial"/>
                <a:ea typeface="Times New Roman"/>
                <a:cs typeface="Times New Roman"/>
              </a:rPr>
              <a:t> to use this technique</a:t>
            </a:r>
            <a:endParaRPr lang="en-US" sz="2800" dirty="0" smtClean="0">
              <a:latin typeface="Courier New"/>
              <a:ea typeface="Times New Roman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-457200" algn="l"/>
                <a:tab pos="228600" algn="l"/>
              </a:tabLst>
              <a:defRPr/>
            </a:pPr>
            <a:r>
              <a:rPr lang="en-US" sz="2800" spc="-15" dirty="0" smtClean="0">
                <a:latin typeface="Arial"/>
                <a:ea typeface="Times New Roman"/>
                <a:cs typeface="Times New Roman"/>
              </a:rPr>
              <a:t>The maximum number of comparisons can be determined as follows:</a:t>
            </a:r>
            <a:endParaRPr lang="en-US" sz="2800" dirty="0" smtClean="0">
              <a:latin typeface="Courier New"/>
              <a:ea typeface="Times New Roman"/>
              <a:cs typeface="Times New Roman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 typeface="Times New Roman"/>
              <a:buChar char="-"/>
              <a:tabLst>
                <a:tab pos="-457200" algn="l"/>
                <a:tab pos="685800" algn="l"/>
              </a:tabLst>
              <a:defRPr/>
            </a:pPr>
            <a:r>
              <a:rPr lang="en-US" sz="2400" spc="-15" dirty="0" smtClean="0">
                <a:latin typeface="Arial"/>
                <a:ea typeface="Times New Roman"/>
                <a:cs typeface="Times New Roman"/>
              </a:rPr>
              <a:t>It will be the exponent of the first power of two greater than the number of elements in the array.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Times New Roman"/>
              <a:buChar char="-"/>
              <a:tabLst>
                <a:tab pos="-457200" algn="l"/>
                <a:tab pos="685800" algn="l"/>
              </a:tabLst>
              <a:defRPr/>
            </a:pPr>
            <a:endParaRPr lang="en-US" sz="2400" spc="-15" dirty="0" smtClean="0">
              <a:latin typeface="Arial"/>
              <a:ea typeface="Times New Roman"/>
              <a:cs typeface="Times New Roman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 typeface="Times New Roman"/>
              <a:buChar char="-"/>
              <a:tabLst>
                <a:tab pos="-457200" algn="l"/>
                <a:tab pos="685800" algn="l"/>
              </a:tabLst>
              <a:defRPr/>
            </a:pPr>
            <a:endParaRPr lang="en-US" sz="2400" spc="-15" dirty="0" smtClean="0">
              <a:latin typeface="Arial"/>
              <a:ea typeface="Times New Roman"/>
              <a:cs typeface="Times New Roman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 typeface="Times New Roman"/>
              <a:buChar char="-"/>
              <a:tabLst>
                <a:tab pos="-457200" algn="l"/>
                <a:tab pos="685800" algn="l"/>
              </a:tabLst>
              <a:defRPr/>
            </a:pPr>
            <a:endParaRPr lang="en-US" sz="2400" dirty="0" smtClean="0">
              <a:latin typeface="Courier New"/>
              <a:ea typeface="Times New Roman"/>
              <a:cs typeface="Times New Roman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 typeface="Times New Roman"/>
              <a:buChar char="-"/>
              <a:tabLst>
                <a:tab pos="-457200" algn="l"/>
                <a:tab pos="685800" algn="l"/>
              </a:tabLst>
              <a:defRPr/>
            </a:pPr>
            <a:r>
              <a:rPr lang="en-US" sz="2400" spc="-15" dirty="0" smtClean="0">
                <a:latin typeface="Arial"/>
                <a:ea typeface="Times New Roman"/>
                <a:cs typeface="Times New Roman"/>
              </a:rPr>
              <a:t>A list of 1024 items takes at most 11 comparisons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Times New Roman"/>
              <a:buChar char="-"/>
              <a:tabLst>
                <a:tab pos="-457200" algn="l"/>
                <a:tab pos="685800" algn="l"/>
              </a:tabLst>
              <a:defRPr/>
            </a:pPr>
            <a:r>
              <a:rPr lang="en-US" sz="2400" spc="-15" dirty="0" smtClean="0">
                <a:latin typeface="Arial"/>
                <a:ea typeface="Times New Roman"/>
                <a:cs typeface="Times New Roman"/>
              </a:rPr>
              <a:t>A list of 1,000,000 takes only 20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Times New Roman"/>
              <a:buChar char="-"/>
              <a:tabLst>
                <a:tab pos="-457200" algn="l"/>
                <a:tab pos="685800" algn="l"/>
              </a:tabLst>
              <a:defRPr/>
            </a:pPr>
            <a:r>
              <a:rPr lang="en-US" sz="2400" spc="-15" dirty="0" smtClean="0">
                <a:latin typeface="Arial"/>
                <a:ea typeface="Times New Roman"/>
                <a:cs typeface="Times New Roman"/>
              </a:rPr>
              <a:t>A list of 1,000,000,000 takes only 30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4648200"/>
          <a:ext cx="7239000" cy="868364"/>
        </p:xfrm>
        <a:graphic>
          <a:graphicData uri="http://schemas.openxmlformats.org/drawingml/2006/table">
            <a:tbl>
              <a:tblPr/>
              <a:tblGrid>
                <a:gridCol w="491630"/>
                <a:gridCol w="367648"/>
                <a:gridCol w="493780"/>
                <a:gridCol w="488047"/>
                <a:gridCol w="588379"/>
                <a:gridCol w="682979"/>
                <a:gridCol w="672945"/>
                <a:gridCol w="777577"/>
                <a:gridCol w="872177"/>
                <a:gridCol w="837061"/>
                <a:gridCol w="966777"/>
              </a:tblGrid>
              <a:tr h="4341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800" spc="-15">
                          <a:latin typeface="Arial"/>
                          <a:ea typeface="Times New Roman"/>
                          <a:cs typeface="Times New Roman"/>
                        </a:rPr>
                        <a:t>array length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1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2-3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4-7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8-15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16-31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32-63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64-127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128-255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256-511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512-1023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1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800" spc="-15">
                          <a:latin typeface="Arial"/>
                          <a:ea typeface="Times New Roman"/>
                          <a:cs typeface="Times New Roman"/>
                        </a:rPr>
                        <a:t># of comps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1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2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3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4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5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6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7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8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>
                          <a:latin typeface="Arial"/>
                          <a:ea typeface="Times New Roman"/>
                          <a:cs typeface="Times New Roman"/>
                        </a:rPr>
                        <a:t>9</a:t>
                      </a:r>
                      <a:endParaRPr lang="en-US" sz="11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 spc="-15" dirty="0">
                          <a:latin typeface="Arial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100" dirty="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5178" marR="651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Square Brackets with Arrays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With a data type when declaring an array</a:t>
            </a:r>
            <a:br>
              <a:rPr lang="en-US" smtClean="0"/>
            </a:br>
            <a:r>
              <a:rPr lang="en-US" smtClean="0"/>
              <a:t>	</a:t>
            </a:r>
            <a:r>
              <a:rPr lang="en-US" sz="2800" b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[ ] pressure;</a:t>
            </a:r>
            <a:endParaRPr lang="en-US" b="1" smtClean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smtClean="0"/>
              <a:t>To enclose an integer expression to declare the length of the array</a:t>
            </a:r>
            <a:br>
              <a:rPr lang="en-US" smtClean="0"/>
            </a:br>
            <a:r>
              <a:rPr lang="en-US" smtClean="0"/>
              <a:t>	</a:t>
            </a:r>
            <a:r>
              <a:rPr lang="en-US" sz="2800" b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pressure = new int [100];</a:t>
            </a:r>
            <a:endParaRPr lang="en-US" b="1" smtClean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/>
            <a:r>
              <a:rPr lang="en-US" smtClean="0"/>
              <a:t>Note that the indices will run 0 to 99</a:t>
            </a:r>
          </a:p>
          <a:p>
            <a:pPr eaLnBrk="1" hangingPunct="1"/>
            <a:r>
              <a:rPr lang="en-US" smtClean="0"/>
              <a:t>To name an indexed value of the array</a:t>
            </a:r>
            <a:br>
              <a:rPr lang="en-US" smtClean="0"/>
            </a:br>
            <a:r>
              <a:rPr lang="en-US" smtClean="0"/>
              <a:t>	</a:t>
            </a:r>
            <a:r>
              <a:rPr lang="en-US" sz="2800" b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pressure[3] = keyboard.nextInt();</a:t>
            </a:r>
            <a:endParaRPr lang="en-US" b="1" smtClean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830196A5-8C13-4801-9796-CD1204D9E962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140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017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Command-Line Arguments</a:t>
            </a:r>
          </a:p>
        </p:txBody>
      </p:sp>
      <p:sp>
        <p:nvSpPr>
          <p:cNvPr id="20173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Java program can receive arguments from the operating system command-line.</a:t>
            </a:r>
          </a:p>
          <a:p>
            <a:pPr eaLnBrk="1" hangingPunct="1"/>
            <a:r>
              <a:rPr lang="en-US" sz="2800" smtClean="0"/>
              <a:t>The </a:t>
            </a:r>
            <a:r>
              <a:rPr lang="en-US" sz="2800" b="1" smtClean="0">
                <a:latin typeface="Courier New" panose="02070309020205020404" pitchFamily="49" charset="0"/>
              </a:rPr>
              <a:t>main</a:t>
            </a:r>
            <a:r>
              <a:rPr lang="en-US" sz="2800" smtClean="0"/>
              <a:t> method has a header that looks like this:</a:t>
            </a:r>
            <a:br>
              <a:rPr lang="en-US" sz="2800" smtClean="0"/>
            </a:br>
            <a:endParaRPr lang="en-US" sz="1000" smtClean="0"/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sz="2800" b="1" smtClean="0">
                <a:latin typeface="Courier New" panose="02070309020205020404" pitchFamily="49" charset="0"/>
              </a:rPr>
              <a:t>public static void main(String[] args)</a:t>
            </a:r>
          </a:p>
          <a:p>
            <a:pPr lvl="2" eaLnBrk="1" hangingPunct="1">
              <a:buFontTx/>
              <a:buNone/>
            </a:pPr>
            <a:endParaRPr lang="en-US" sz="14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800" smtClean="0"/>
              <a:t>The </a:t>
            </a:r>
            <a:r>
              <a:rPr lang="en-US" sz="28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2800" smtClean="0"/>
              <a:t> method receives a </a:t>
            </a:r>
            <a:r>
              <a:rPr lang="en-US" sz="2800" b="1" smtClean="0">
                <a:latin typeface="Courier New" panose="02070309020205020404" pitchFamily="49" charset="0"/>
              </a:rPr>
              <a:t>String</a:t>
            </a:r>
            <a:r>
              <a:rPr lang="en-US" sz="2800" smtClean="0"/>
              <a:t> array as a parameter.</a:t>
            </a:r>
          </a:p>
          <a:p>
            <a:pPr eaLnBrk="1" hangingPunct="1"/>
            <a:r>
              <a:rPr lang="en-US" sz="2800" smtClean="0"/>
              <a:t>The array that is passed into the </a:t>
            </a:r>
            <a:r>
              <a:rPr lang="en-US" sz="2800" b="1" smtClean="0">
                <a:latin typeface="Courier New" panose="02070309020205020404" pitchFamily="49" charset="0"/>
              </a:rPr>
              <a:t>args</a:t>
            </a:r>
            <a:r>
              <a:rPr lang="en-US" sz="2800" smtClean="0"/>
              <a:t> parameter comes from the operating system command-line.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1828A981-76F6-4645-8ED8-980BB3D28A89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141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037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Command-Line Arguments</a:t>
            </a:r>
          </a:p>
        </p:txBody>
      </p:sp>
      <p:sp>
        <p:nvSpPr>
          <p:cNvPr id="2037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7772400" cy="4724400"/>
          </a:xfrm>
        </p:spPr>
        <p:txBody>
          <a:bodyPr/>
          <a:lstStyle/>
          <a:p>
            <a:pPr eaLnBrk="1" hangingPunct="1"/>
            <a:r>
              <a:rPr lang="en-US" sz="2800" smtClean="0"/>
              <a:t>To run the example:</a:t>
            </a:r>
            <a:br>
              <a:rPr lang="en-US" sz="2800" smtClean="0"/>
            </a:br>
            <a:endParaRPr lang="en-US" sz="2800" smtClean="0"/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java CommandLine </a:t>
            </a:r>
            <a:r>
              <a:rPr lang="en-US" sz="24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How does this work?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args[0] is assigned "How"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args[0] is assigned "does"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args[0] is assigned "this"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args[0] is assigned "work?"</a:t>
            </a:r>
          </a:p>
          <a:p>
            <a:pPr lvl="2" eaLnBrk="1" hangingPunct="1"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800" smtClean="0"/>
              <a:t>Example: </a:t>
            </a:r>
            <a:r>
              <a:rPr lang="en-US" sz="2800" smtClean="0">
                <a:hlinkClick r:id="rId3" action="ppaction://hlinkfile"/>
              </a:rPr>
              <a:t>CommandLine.java</a:t>
            </a:r>
            <a:endParaRPr lang="en-US" sz="2800" smtClean="0"/>
          </a:p>
          <a:p>
            <a:pPr eaLnBrk="1" hangingPunct="1"/>
            <a:r>
              <a:rPr lang="en-US" sz="2800" smtClean="0"/>
              <a:t>It is not required that the name of </a:t>
            </a:r>
            <a:r>
              <a:rPr lang="en-US" sz="2800" b="1" smtClean="0">
                <a:latin typeface="Courier New" panose="02070309020205020404" pitchFamily="49" charset="0"/>
              </a:rPr>
              <a:t>main</a:t>
            </a:r>
            <a:r>
              <a:rPr lang="en-US" sz="2800" smtClean="0"/>
              <a:t>’s parameter array be </a:t>
            </a:r>
            <a:r>
              <a:rPr lang="en-US" sz="2800" b="1" smtClean="0">
                <a:latin typeface="Courier New" panose="02070309020205020404" pitchFamily="49" charset="0"/>
              </a:rPr>
              <a:t>args</a:t>
            </a:r>
            <a:r>
              <a:rPr lang="en-US" sz="280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1000"/>
            <a:ext cx="50101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TextBox 3"/>
          <p:cNvSpPr txBox="1">
            <a:spLocks noChangeArrowheads="1"/>
          </p:cNvSpPr>
          <p:nvPr/>
        </p:nvSpPr>
        <p:spPr bwMode="auto">
          <a:xfrm>
            <a:off x="1371600" y="4133850"/>
            <a:ext cx="601980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To set up TextPad to let you use the command line, modify the Run Java Application settings to "Prompt for parameters."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971800" y="1524000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57531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34385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343400"/>
            <a:ext cx="22574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3" name="TextBox 4"/>
          <p:cNvSpPr txBox="1">
            <a:spLocks noChangeArrowheads="1"/>
          </p:cNvSpPr>
          <p:nvPr/>
        </p:nvSpPr>
        <p:spPr bwMode="auto">
          <a:xfrm>
            <a:off x="5105400" y="2895600"/>
            <a:ext cx="3657600" cy="2678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To run in TextPad: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When prompted, enter the command line text.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Each word in the text will become one element in the array of Strings.</a:t>
            </a:r>
          </a:p>
        </p:txBody>
      </p:sp>
      <p:sp>
        <p:nvSpPr>
          <p:cNvPr id="206854" name="TextBox 5"/>
          <p:cNvSpPr txBox="1">
            <a:spLocks noChangeArrowheads="1"/>
          </p:cNvSpPr>
          <p:nvPr/>
        </p:nvSpPr>
        <p:spPr bwMode="auto">
          <a:xfrm>
            <a:off x="5257800" y="476250"/>
            <a:ext cx="365760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array's </a:t>
            </a:r>
            <a:r>
              <a:rPr lang="en-US" sz="2400" b="1"/>
              <a:t>length</a:t>
            </a:r>
            <a:r>
              <a:rPr lang="en-US" sz="2400"/>
              <a:t> property indicates the number of elements it has picked up.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57531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5" name="TextBox 4"/>
          <p:cNvSpPr txBox="1">
            <a:spLocks noChangeArrowheads="1"/>
          </p:cNvSpPr>
          <p:nvPr/>
        </p:nvSpPr>
        <p:spPr bwMode="auto">
          <a:xfrm>
            <a:off x="5105400" y="2895600"/>
            <a:ext cx="3657600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Enclose a phrase in quotes.</a:t>
            </a:r>
          </a:p>
        </p:txBody>
      </p:sp>
      <p:pic>
        <p:nvPicPr>
          <p:cNvPr id="2078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900363"/>
            <a:ext cx="34385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8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43400"/>
            <a:ext cx="21812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301A429D-08AB-459A-BFAE-FA2053B1CF50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145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088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Variable-Length Argument Lists</a:t>
            </a:r>
          </a:p>
        </p:txBody>
      </p:sp>
      <p:sp>
        <p:nvSpPr>
          <p:cNvPr id="20890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800" smtClean="0"/>
              <a:t>Java provides a special type parameter  known as a </a:t>
            </a:r>
            <a:r>
              <a:rPr lang="en-US" sz="2800" b="1" i="1" smtClean="0"/>
              <a:t>variable-length argument list</a:t>
            </a:r>
            <a:r>
              <a:rPr lang="en-US" sz="2800" smtClean="0"/>
              <a:t> or </a:t>
            </a:r>
            <a:r>
              <a:rPr lang="en-US" sz="2800" b="1" i="1" smtClean="0"/>
              <a:t>vararg</a:t>
            </a:r>
            <a:r>
              <a:rPr lang="en-US" sz="2800" smtClean="0"/>
              <a:t>...</a:t>
            </a:r>
          </a:p>
          <a:p>
            <a:pPr eaLnBrk="1" hangingPunct="1">
              <a:spcBef>
                <a:spcPct val="0"/>
              </a:spcBef>
            </a:pPr>
            <a:r>
              <a:rPr lang="en-US" sz="2800" smtClean="0"/>
              <a:t>A method with a vararg parameter can accept any number of arguments (of the indicated type)</a:t>
            </a:r>
          </a:p>
          <a:p>
            <a:pPr eaLnBrk="1" hangingPunct="1">
              <a:spcBef>
                <a:spcPct val="0"/>
              </a:spcBef>
            </a:pPr>
            <a:r>
              <a:rPr lang="en-US" sz="2800" smtClean="0"/>
              <a:t>The header of such a method might be: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8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public static int sum(int... numbers)</a:t>
            </a:r>
            <a:endParaRPr lang="en-US" sz="1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</a:pPr>
            <a:endParaRPr lang="en-US" sz="2800" smtClean="0"/>
          </a:p>
          <a:p>
            <a:pPr eaLnBrk="1" hangingPunct="1">
              <a:spcBef>
                <a:spcPct val="0"/>
              </a:spcBef>
            </a:pPr>
            <a:r>
              <a:rPr lang="en-US" sz="2800" smtClean="0"/>
              <a:t>The vararg parameter </a:t>
            </a:r>
            <a:r>
              <a:rPr lang="en-US" sz="2800" b="1" smtClean="0"/>
              <a:t>numbers</a:t>
            </a:r>
            <a:r>
              <a:rPr lang="en-US" sz="2800" smtClean="0"/>
              <a:t> is actually an array! Its </a:t>
            </a:r>
            <a:r>
              <a:rPr lang="en-US" sz="2800" b="1" smtClean="0"/>
              <a:t>length</a:t>
            </a:r>
            <a:r>
              <a:rPr lang="en-US" sz="2800" smtClean="0"/>
              <a:t> property will hold the number of arguments it was passed.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67B8365E-D58C-4DE7-9231-25D071A3E7D0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146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109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Variable-Length Argument Lists</a:t>
            </a:r>
          </a:p>
        </p:txBody>
      </p:sp>
      <p:sp>
        <p:nvSpPr>
          <p:cNvPr id="21094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 sample method with a vararg parameter:</a:t>
            </a:r>
          </a:p>
          <a:p>
            <a:pPr eaLnBrk="1" hangingPunct="1">
              <a:lnSpc>
                <a:spcPct val="90000"/>
              </a:lnSpc>
            </a:pPr>
            <a:endParaRPr lang="en-US" sz="2800" b="1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public static int sum(int... numbers)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int total = 0; // Accumulator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// Add all the values in the numbers array.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for (int val : numbers)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	  total += val;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// Return the total.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return total;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5203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5" name="TextBox 2"/>
          <p:cNvSpPr txBox="1">
            <a:spLocks noChangeArrowheads="1"/>
          </p:cNvSpPr>
          <p:nvPr/>
        </p:nvSpPr>
        <p:spPr bwMode="auto">
          <a:xfrm>
            <a:off x="5181600" y="304800"/>
            <a:ext cx="3657600" cy="4524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method header has the </a:t>
            </a:r>
            <a:r>
              <a:rPr lang="en-US" sz="2400" b="1" i="1"/>
              <a:t>vararg</a:t>
            </a:r>
            <a:r>
              <a:rPr lang="en-US" sz="2400"/>
              <a:t> parameter </a:t>
            </a:r>
            <a:r>
              <a:rPr lang="en-US" sz="2400" b="1"/>
              <a:t>numbers</a:t>
            </a:r>
            <a:r>
              <a:rPr lang="en-US" sz="24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method is called 3 times, each time with a different number of arguments.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Within the method, the enhanced </a:t>
            </a:r>
            <a:r>
              <a:rPr lang="en-US" sz="2400" b="1" i="1"/>
              <a:t>for</a:t>
            </a:r>
            <a:r>
              <a:rPr lang="en-US" sz="2400"/>
              <a:t> is used, but a standard </a:t>
            </a:r>
            <a:r>
              <a:rPr lang="en-US" sz="2400" b="1" i="1"/>
              <a:t>for</a:t>
            </a:r>
            <a:r>
              <a:rPr lang="en-US" sz="2400"/>
              <a:t> would also work.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33400" y="1876425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533400" y="2562225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33400" y="3171825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81000" y="4924425"/>
            <a:ext cx="382588" cy="180975"/>
          </a:xfrm>
          <a:prstGeom prst="rightArrow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2130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5286375"/>
            <a:ext cx="15716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BF090B5C-7000-4D91-8CAB-659FD4405332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140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Variable-Length Argument Lists</a:t>
            </a:r>
          </a:p>
        </p:txBody>
      </p:sp>
      <p:sp>
        <p:nvSpPr>
          <p:cNvPr id="21402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800" smtClean="0"/>
              <a:t>The vararg parameter can be any type of array, including an array of objects.</a:t>
            </a:r>
          </a:p>
          <a:p>
            <a:pPr eaLnBrk="1" hangingPunct="1">
              <a:spcBef>
                <a:spcPct val="0"/>
              </a:spcBef>
            </a:pPr>
            <a:r>
              <a:rPr lang="en-US" sz="2800" smtClean="0"/>
              <a:t>The next program uses the </a:t>
            </a:r>
            <a:r>
              <a:rPr lang="en-US" sz="2800" b="1" smtClean="0"/>
              <a:t>BankAccount</a:t>
            </a:r>
            <a:r>
              <a:rPr lang="en-US" sz="2800" smtClean="0"/>
              <a:t> class again to demonstrate vararg parameters with object arguments.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597217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7" name="TextBox 2"/>
          <p:cNvSpPr txBox="1">
            <a:spLocks noChangeArrowheads="1"/>
          </p:cNvSpPr>
          <p:nvPr/>
        </p:nvSpPr>
        <p:spPr bwMode="auto">
          <a:xfrm>
            <a:off x="5943600" y="304800"/>
            <a:ext cx="3200400" cy="37861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method is called 3 times, each time with a different number of </a:t>
            </a:r>
            <a:r>
              <a:rPr lang="en-US" sz="2400" b="1"/>
              <a:t>BankAccount </a:t>
            </a:r>
            <a:r>
              <a:rPr lang="en-US" sz="2400"/>
              <a:t>arguments.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Within the method, the enhanced </a:t>
            </a:r>
            <a:r>
              <a:rPr lang="en-US" sz="2400" b="1" i="1"/>
              <a:t>for</a:t>
            </a:r>
            <a:r>
              <a:rPr lang="en-US" sz="2400"/>
              <a:t> is used, but a standard </a:t>
            </a:r>
            <a:r>
              <a:rPr lang="en-US" sz="2400" b="1" i="1"/>
              <a:t>for</a:t>
            </a:r>
            <a:r>
              <a:rPr lang="en-US" sz="2400"/>
              <a:t> would also work.</a:t>
            </a:r>
          </a:p>
        </p:txBody>
      </p:sp>
      <p:sp>
        <p:nvSpPr>
          <p:cNvPr id="4" name="Right Arrow 3"/>
          <p:cNvSpPr/>
          <p:nvPr/>
        </p:nvSpPr>
        <p:spPr>
          <a:xfrm>
            <a:off x="836613" y="3781425"/>
            <a:ext cx="382587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36613" y="4467225"/>
            <a:ext cx="382587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36613" y="5076825"/>
            <a:ext cx="382587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2160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029200"/>
            <a:ext cx="21050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61918FE9-F2D4-46C9-81D8-E830FB6D3ED9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Inputting and Outputting</a:t>
            </a:r>
            <a:br>
              <a:rPr lang="en-US" smtClean="0"/>
            </a:br>
            <a:r>
              <a:rPr lang="en-US" smtClean="0"/>
              <a:t>Array Elements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Array elements can be treated as any other variable.</a:t>
            </a:r>
          </a:p>
          <a:p>
            <a:pPr eaLnBrk="1" hangingPunct="1"/>
            <a:r>
              <a:rPr lang="en-US" sz="2800" smtClean="0"/>
              <a:t>They are simply accessed by the same name and a subscript.</a:t>
            </a:r>
          </a:p>
          <a:p>
            <a:pPr eaLnBrk="1" hangingPunct="1"/>
            <a:r>
              <a:rPr lang="en-US" sz="2800" smtClean="0"/>
              <a:t>See example: </a:t>
            </a:r>
            <a:r>
              <a:rPr lang="en-US" sz="2800" smtClean="0">
                <a:hlinkClick r:id="rId3" action="ppaction://hlinkfile"/>
              </a:rPr>
              <a:t>ArrayDemo1.java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62198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1" name="TextBox 2"/>
          <p:cNvSpPr txBox="1">
            <a:spLocks noChangeArrowheads="1"/>
          </p:cNvSpPr>
          <p:nvPr/>
        </p:nvSpPr>
        <p:spPr bwMode="auto">
          <a:xfrm>
            <a:off x="5943600" y="2209800"/>
            <a:ext cx="2895600" cy="23082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time </a:t>
            </a:r>
            <a:r>
              <a:rPr lang="en-US" sz="2400" b="1"/>
              <a:t>accounts</a:t>
            </a:r>
            <a:r>
              <a:rPr lang="en-US" sz="2400"/>
              <a:t> is the vararg parameter.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</a:t>
            </a:r>
            <a:r>
              <a:rPr lang="en-US" sz="2400" b="1"/>
              <a:t>accounts </a:t>
            </a:r>
            <a:r>
              <a:rPr lang="en-US" sz="2400"/>
              <a:t>array is processed using a standard </a:t>
            </a:r>
            <a:r>
              <a:rPr lang="en-US" sz="2400" b="1" i="1"/>
              <a:t>for</a:t>
            </a:r>
            <a:r>
              <a:rPr lang="en-US" sz="2400"/>
              <a:t> loop.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762000" y="2514600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A18DB3EE-6A9A-4F32-A1C8-E227F1A3954A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151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181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Variable-Length Argument Lists</a:t>
            </a:r>
          </a:p>
        </p:txBody>
      </p:sp>
      <p:sp>
        <p:nvSpPr>
          <p:cNvPr id="21811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800" smtClean="0"/>
              <a:t>It's OK to mix fixed arguments with a variable-length argument list. </a:t>
            </a:r>
          </a:p>
          <a:p>
            <a:pPr eaLnBrk="1" hangingPunct="1">
              <a:spcBef>
                <a:spcPct val="0"/>
              </a:spcBef>
            </a:pPr>
            <a:r>
              <a:rPr lang="en-US" sz="2800" smtClean="0"/>
              <a:t>RULE: The vararg parameter must come last.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5030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63" name="TextBox 2"/>
          <p:cNvSpPr txBox="1">
            <a:spLocks noChangeArrowheads="1"/>
          </p:cNvSpPr>
          <p:nvPr/>
        </p:nvSpPr>
        <p:spPr bwMode="auto">
          <a:xfrm>
            <a:off x="5791200" y="381000"/>
            <a:ext cx="2895600" cy="23082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 </a:t>
            </a:r>
            <a:r>
              <a:rPr lang="en-US" sz="2400" b="1"/>
              <a:t>String</a:t>
            </a:r>
            <a:r>
              <a:rPr lang="en-US" sz="2400"/>
              <a:t> and a series of </a:t>
            </a:r>
            <a:r>
              <a:rPr lang="en-US" sz="2400" b="1"/>
              <a:t>doubles</a:t>
            </a:r>
            <a:r>
              <a:rPr lang="en-US" sz="2400"/>
              <a:t> are passed to the method.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variable-length list must come last!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33400" y="1524000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2201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3076575"/>
            <a:ext cx="29432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02C2AADE-E3C0-4BFF-BC3A-D7BC74A5C458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21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Variable-Length Argument Lists</a:t>
            </a:r>
          </a:p>
        </p:txBody>
      </p:sp>
      <p:sp>
        <p:nvSpPr>
          <p:cNvPr id="22118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800" smtClean="0"/>
              <a:t>You can pass an array to a vararg parameter too!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48307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5" name="TextBox 2"/>
          <p:cNvSpPr txBox="1">
            <a:spLocks noChangeArrowheads="1"/>
          </p:cNvSpPr>
          <p:nvPr/>
        </p:nvSpPr>
        <p:spPr bwMode="auto">
          <a:xfrm>
            <a:off x="5791200" y="381000"/>
            <a:ext cx="2895600" cy="15700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vararg parameter is passed a variable number of </a:t>
            </a:r>
            <a:r>
              <a:rPr lang="en-US" sz="2400" b="1"/>
              <a:t>ints</a:t>
            </a:r>
            <a:r>
              <a:rPr lang="en-US" sz="2400"/>
              <a:t>, and then an array of </a:t>
            </a:r>
            <a:r>
              <a:rPr lang="en-US" sz="2400" b="1"/>
              <a:t>ints</a:t>
            </a:r>
            <a:r>
              <a:rPr lang="en-US" sz="2400"/>
              <a:t>.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33400" y="2257425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533400" y="2867025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33400" y="3476625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2232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5" y="2871788"/>
            <a:ext cx="16478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086100"/>
            <a:ext cx="7772400" cy="1362075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END chapter 8-3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7D007DC9-36A1-4B9D-914B-BA76F7551E1A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156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71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anose="02070309020205020404" pitchFamily="49" charset="0"/>
              </a:rPr>
              <a:t>ArrayList</a:t>
            </a:r>
            <a:r>
              <a:rPr lang="en-US" smtClean="0"/>
              <a:t> Class</a:t>
            </a:r>
          </a:p>
        </p:txBody>
      </p:sp>
      <p:sp>
        <p:nvSpPr>
          <p:cNvPr id="2713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73225"/>
            <a:ext cx="8294688" cy="36877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Similar to an array, an </a:t>
            </a:r>
            <a:r>
              <a:rPr lang="en-US" sz="2400" b="1" smtClean="0">
                <a:latin typeface="Courier New" panose="02070309020205020404" pitchFamily="49" charset="0"/>
              </a:rPr>
              <a:t>ArrayList</a:t>
            </a:r>
            <a:r>
              <a:rPr lang="en-US" sz="2400" smtClean="0"/>
              <a:t> allows object storage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Unlike an array, an </a:t>
            </a:r>
            <a:r>
              <a:rPr lang="en-US" sz="2400" b="1" smtClean="0">
                <a:latin typeface="Courier New" panose="02070309020205020404" pitchFamily="49" charset="0"/>
              </a:rPr>
              <a:t>ArrayList</a:t>
            </a:r>
            <a:r>
              <a:rPr lang="en-US" sz="2400" smtClean="0"/>
              <a:t> object: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Automatically expands when a new item is added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Automatically shrinks when items are removed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Requires: </a:t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b="1" smtClean="0">
                <a:latin typeface="Courier New" panose="02070309020205020404" pitchFamily="49" charset="0"/>
              </a:rPr>
              <a:t>import java.util.ArrayList;</a:t>
            </a:r>
          </a:p>
          <a:p>
            <a:pPr eaLnBrk="1" hangingPunct="1">
              <a:lnSpc>
                <a:spcPct val="90000"/>
              </a:lnSpc>
            </a:pPr>
            <a:endParaRPr lang="en-US" sz="2400" b="1" smtClean="0"/>
          </a:p>
        </p:txBody>
      </p:sp>
    </p:spTree>
    <p:extLst>
      <p:ext uri="{BB962C8B-B14F-4D97-AF65-F5344CB8AC3E}">
        <p14:creationId xmlns:p14="http://schemas.microsoft.com/office/powerpoint/2010/main" val="7870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Creating an </a:t>
            </a:r>
            <a:r>
              <a:rPr lang="en-US" sz="3200" b="1" smtClean="0">
                <a:latin typeface="Courier New" panose="02070309020205020404" pitchFamily="49" charset="0"/>
              </a:rPr>
              <a:t>ArrayList</a:t>
            </a:r>
          </a:p>
        </p:txBody>
      </p:sp>
      <p:sp>
        <p:nvSpPr>
          <p:cNvPr id="2734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FABB780C-EBFE-498D-87D1-B33D49EE9285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157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73412" name="TextBox 5"/>
          <p:cNvSpPr txBox="1">
            <a:spLocks noChangeArrowheads="1"/>
          </p:cNvSpPr>
          <p:nvPr/>
        </p:nvSpPr>
        <p:spPr bwMode="auto">
          <a:xfrm>
            <a:off x="381000" y="1676400"/>
            <a:ext cx="769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ArrayList&lt;</a:t>
            </a:r>
            <a:r>
              <a:rPr 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&gt; nameList = new ArrayList&lt;</a:t>
            </a:r>
            <a:r>
              <a:rPr 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</p:txBody>
      </p:sp>
      <p:sp>
        <p:nvSpPr>
          <p:cNvPr id="273413" name="TextBox 6"/>
          <p:cNvSpPr txBox="1">
            <a:spLocks noChangeArrowheads="1"/>
          </p:cNvSpPr>
          <p:nvPr/>
        </p:nvSpPr>
        <p:spPr bwMode="auto">
          <a:xfrm>
            <a:off x="609600" y="2819400"/>
            <a:ext cx="800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Notice the word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400"/>
              <a:t> written inside angled brackets &lt;&gt; </a:t>
            </a:r>
          </a:p>
        </p:txBody>
      </p:sp>
      <p:cxnSp>
        <p:nvCxnSpPr>
          <p:cNvPr id="273414" name="Straight Arrow Connector 8"/>
          <p:cNvCxnSpPr>
            <a:cxnSpLocks noChangeShapeType="1"/>
          </p:cNvCxnSpPr>
          <p:nvPr/>
        </p:nvCxnSpPr>
        <p:spPr bwMode="auto">
          <a:xfrm rot="16200000" flipV="1">
            <a:off x="2362200" y="2057400"/>
            <a:ext cx="533400" cy="533400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415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6057900" y="2095500"/>
            <a:ext cx="685800" cy="457200"/>
          </a:xfrm>
          <a:prstGeom prst="straightConnector1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3416" name="TextBox 11"/>
          <p:cNvSpPr txBox="1">
            <a:spLocks noChangeArrowheads="1"/>
          </p:cNvSpPr>
          <p:nvPr/>
        </p:nvSpPr>
        <p:spPr bwMode="auto">
          <a:xfrm>
            <a:off x="609600" y="3886200"/>
            <a:ext cx="7696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specifies that the 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400"/>
              <a:t> can hold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400"/>
              <a:t> objects. </a:t>
            </a:r>
          </a:p>
        </p:txBody>
      </p:sp>
      <p:sp>
        <p:nvSpPr>
          <p:cNvPr id="273417" name="TextBox 12"/>
          <p:cNvSpPr txBox="1">
            <a:spLocks noChangeArrowheads="1"/>
          </p:cNvSpPr>
          <p:nvPr/>
        </p:nvSpPr>
        <p:spPr bwMode="auto">
          <a:xfrm>
            <a:off x="609600" y="4953000"/>
            <a:ext cx="7848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If we try to store any other type of object in this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ArrayLis</a:t>
            </a:r>
            <a:r>
              <a:rPr lang="en-US" sz="2400" b="1"/>
              <a:t>t</a:t>
            </a:r>
            <a:r>
              <a:rPr lang="en-US" sz="2400"/>
              <a:t>, an error will occur.</a:t>
            </a:r>
          </a:p>
        </p:txBody>
      </p:sp>
    </p:spTree>
    <p:extLst>
      <p:ext uri="{BB962C8B-B14F-4D97-AF65-F5344CB8AC3E}">
        <p14:creationId xmlns:p14="http://schemas.microsoft.com/office/powerpoint/2010/main" val="373197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D7EE1EAE-B7B8-48DC-961B-4FB519B6A575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7545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Using an </a:t>
            </a:r>
            <a:r>
              <a:rPr lang="en-US" sz="3200" b="1" smtClean="0">
                <a:latin typeface="Courier New" panose="02070309020205020404" pitchFamily="49" charset="0"/>
              </a:rPr>
              <a:t>ArrayList: add</a:t>
            </a:r>
          </a:p>
        </p:txBody>
      </p:sp>
      <p:sp>
        <p:nvSpPr>
          <p:cNvPr id="1587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73225"/>
            <a:ext cx="8294688" cy="44259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To populate the </a:t>
            </a:r>
            <a:r>
              <a:rPr lang="en-US" sz="2800" b="1" dirty="0" err="1" smtClean="0">
                <a:latin typeface="Courier New" pitchFamily="49" charset="0"/>
              </a:rPr>
              <a:t>ArrayList</a:t>
            </a:r>
            <a:r>
              <a:rPr lang="en-US" sz="2800" dirty="0" smtClean="0"/>
              <a:t>, use the </a:t>
            </a:r>
            <a:r>
              <a:rPr lang="en-US" sz="2800" b="1" dirty="0" smtClean="0">
                <a:latin typeface="Courier New" pitchFamily="49" charset="0"/>
              </a:rPr>
              <a:t>add</a:t>
            </a:r>
            <a:r>
              <a:rPr lang="en-US" sz="2800" dirty="0" smtClean="0"/>
              <a:t> method: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b="1" dirty="0" err="1" smtClean="0">
                <a:latin typeface="Courier New" pitchFamily="49" charset="0"/>
              </a:rPr>
              <a:t>nameList.add</a:t>
            </a:r>
            <a:r>
              <a:rPr lang="en-US" sz="2000" b="1" dirty="0" smtClean="0">
                <a:latin typeface="Courier New" pitchFamily="49" charset="0"/>
              </a:rPr>
              <a:t>("James");		// index 0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b="1" dirty="0" err="1" smtClean="0">
                <a:latin typeface="Courier New" pitchFamily="49" charset="0"/>
              </a:rPr>
              <a:t>nameList.add</a:t>
            </a:r>
            <a:r>
              <a:rPr lang="en-US" sz="2000" b="1" dirty="0" smtClean="0">
                <a:latin typeface="Courier New" pitchFamily="49" charset="0"/>
              </a:rPr>
              <a:t>("Catherine");	// index 1</a:t>
            </a:r>
            <a:r>
              <a:rPr lang="en-US" sz="2000" dirty="0" smtClean="0">
                <a:latin typeface="Courier New" pitchFamily="49" charset="0"/>
              </a:rPr>
              <a:t/>
            </a:r>
            <a:br>
              <a:rPr lang="en-US" sz="2000" dirty="0" smtClean="0">
                <a:latin typeface="Courier New" pitchFamily="49" charset="0"/>
              </a:rPr>
            </a:br>
            <a:r>
              <a:rPr lang="en-US" sz="2000" dirty="0" smtClean="0">
                <a:latin typeface="Courier New" pitchFamily="49" charset="0"/>
              </a:rPr>
              <a:t/>
            </a:r>
            <a:br>
              <a:rPr lang="en-US" sz="2000" dirty="0" smtClean="0">
                <a:latin typeface="Courier New" pitchFamily="49" charset="0"/>
              </a:rPr>
            </a:br>
            <a:endParaRPr lang="en-US" sz="2000" dirty="0" smtClean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/>
              <a:t>Items in the list are indexed same as in an array.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/>
              <a:t>To get the current size, call the </a:t>
            </a:r>
            <a:r>
              <a:rPr lang="en-US" sz="2400" b="1" dirty="0" smtClean="0">
                <a:latin typeface="Courier New" pitchFamily="49" charset="0"/>
              </a:rPr>
              <a:t>size</a:t>
            </a:r>
            <a:r>
              <a:rPr lang="en-US" sz="2400" dirty="0" smtClean="0"/>
              <a:t> method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b="1" dirty="0" err="1" smtClean="0">
                <a:latin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</a:rPr>
              <a:t>howMany</a:t>
            </a:r>
            <a:r>
              <a:rPr lang="en-US" sz="2000" b="1" dirty="0" smtClean="0">
                <a:latin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</a:rPr>
              <a:t>nameList.size</a:t>
            </a:r>
            <a:r>
              <a:rPr lang="en-US" sz="2000" b="1" dirty="0" smtClean="0">
                <a:latin typeface="Courier New" pitchFamily="49" charset="0"/>
              </a:rPr>
              <a:t>();  </a:t>
            </a:r>
            <a:r>
              <a:rPr lang="en-US" sz="2000" b="1" dirty="0" smtClean="0">
                <a:solidFill>
                  <a:srgbClr val="FF3300"/>
                </a:solidFill>
                <a:latin typeface="Courier New" pitchFamily="49" charset="0"/>
              </a:rPr>
              <a:t>// returns 2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>
                <a:ea typeface="+mn-ea"/>
              </a:rPr>
              <a:t>An </a:t>
            </a:r>
            <a:r>
              <a:rPr lang="en-US" sz="2400" b="1" dirty="0" smtClean="0">
                <a:ea typeface="+mn-ea"/>
              </a:rPr>
              <a:t>array</a:t>
            </a:r>
            <a:r>
              <a:rPr lang="en-US" sz="2400" dirty="0" smtClean="0">
                <a:ea typeface="+mn-ea"/>
              </a:rPr>
              <a:t> has a </a:t>
            </a:r>
            <a:r>
              <a:rPr lang="en-US" sz="2400" b="1" u="sng" dirty="0" smtClean="0">
                <a:ea typeface="+mn-ea"/>
              </a:rPr>
              <a:t>length property</a:t>
            </a:r>
            <a:endParaRPr lang="en-US" sz="2400" dirty="0" smtClean="0">
              <a:ea typeface="+mn-ea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>
                <a:ea typeface="+mn-ea"/>
              </a:rPr>
              <a:t>An </a:t>
            </a:r>
            <a:r>
              <a:rPr lang="en-US" sz="2400" b="1" dirty="0" err="1" smtClean="0">
                <a:latin typeface="Courier New" pitchFamily="49" charset="0"/>
                <a:ea typeface="+mn-ea"/>
              </a:rPr>
              <a:t>ArrayList</a:t>
            </a:r>
            <a:r>
              <a:rPr lang="en-US" sz="2400" dirty="0" smtClean="0">
                <a:ea typeface="+mn-ea"/>
              </a:rPr>
              <a:t> has a </a:t>
            </a:r>
            <a:r>
              <a:rPr lang="en-US" sz="2400" b="1" u="sng" dirty="0" smtClean="0">
                <a:ea typeface="+mn-ea"/>
              </a:rPr>
              <a:t>size method</a:t>
            </a:r>
            <a:r>
              <a:rPr lang="en-US" sz="2400" dirty="0" smtClean="0">
                <a:ea typeface="+mn-ea"/>
              </a:rPr>
              <a:t>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875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BC9983F1-C4CC-4A44-B9B3-23E80A6D08F7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159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775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Using an </a:t>
            </a:r>
            <a:r>
              <a:rPr lang="en-US" sz="3200" b="1" smtClean="0">
                <a:latin typeface="Courier New" panose="02070309020205020404" pitchFamily="49" charset="0"/>
              </a:rPr>
              <a:t>ArrayList: get</a:t>
            </a:r>
          </a:p>
        </p:txBody>
      </p:sp>
      <p:sp>
        <p:nvSpPr>
          <p:cNvPr id="2775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73225"/>
            <a:ext cx="8294688" cy="4425950"/>
          </a:xfrm>
        </p:spPr>
        <p:txBody>
          <a:bodyPr/>
          <a:lstStyle/>
          <a:p>
            <a:pPr eaLnBrk="1" hangingPunct="1"/>
            <a:r>
              <a:rPr lang="en-US" sz="2400" smtClean="0"/>
              <a:t>To access items in an </a:t>
            </a:r>
            <a:r>
              <a:rPr lang="en-US" sz="2400" b="1" smtClean="0">
                <a:latin typeface="Courier New" panose="02070309020205020404" pitchFamily="49" charset="0"/>
              </a:rPr>
              <a:t>ArrayList</a:t>
            </a:r>
            <a:r>
              <a:rPr lang="en-US" sz="2400" smtClean="0"/>
              <a:t>, use the </a:t>
            </a:r>
            <a:r>
              <a:rPr lang="en-US" sz="2400" b="1" smtClean="0">
                <a:latin typeface="Courier New" panose="02070309020205020404" pitchFamily="49" charset="0"/>
              </a:rPr>
              <a:t>get</a:t>
            </a:r>
            <a:r>
              <a:rPr lang="en-US" sz="2400" smtClean="0"/>
              <a:t> method</a:t>
            </a:r>
          </a:p>
          <a:p>
            <a:pPr lvl="1" eaLnBrk="1" hangingPunct="1">
              <a:buFontTx/>
              <a:buNone/>
            </a:pPr>
            <a:endParaRPr lang="en-US" sz="2000" b="1" smtClean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System.out.println( nameList.get(1) ); 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// Displays Catherine</a:t>
            </a:r>
          </a:p>
          <a:p>
            <a:pPr lvl="1" eaLnBrk="1" hangingPunct="1">
              <a:buFontTx/>
              <a:buNone/>
            </a:pPr>
            <a:r>
              <a:rPr lang="en-US" sz="2400" smtClean="0"/>
              <a:t>In this statement 1 is the index of the item to get.</a:t>
            </a:r>
            <a:r>
              <a:rPr lang="en-US" sz="2000" smtClean="0"/>
              <a:t/>
            </a:r>
            <a:br>
              <a:rPr lang="en-US" sz="2000" smtClean="0"/>
            </a:br>
            <a:endParaRPr lang="en-US" sz="2000" smtClean="0"/>
          </a:p>
          <a:p>
            <a:pPr eaLnBrk="1" hangingPunct="1"/>
            <a:r>
              <a:rPr lang="en-US" sz="2400" smtClean="0"/>
              <a:t>Example: </a:t>
            </a:r>
            <a:r>
              <a:rPr lang="en-US" sz="2400" smtClean="0">
                <a:hlinkClick r:id="rId3" action="ppaction://hlinkfile"/>
              </a:rPr>
              <a:t>ArrayListDemo1.java</a:t>
            </a:r>
            <a:endParaRPr lang="en-US" sz="2400" smtClean="0"/>
          </a:p>
          <a:p>
            <a:pPr lvl="1" eaLnBrk="1" hangingPunct="1"/>
            <a:endParaRPr lang="en-US" sz="2000" smtClean="0"/>
          </a:p>
        </p:txBody>
      </p:sp>
    </p:spTree>
    <p:extLst>
      <p:ext uri="{BB962C8B-B14F-4D97-AF65-F5344CB8AC3E}">
        <p14:creationId xmlns:p14="http://schemas.microsoft.com/office/powerpoint/2010/main" val="227044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"/>
            <a:ext cx="574357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2"/>
          <p:cNvSpPr txBox="1">
            <a:spLocks noChangeArrowheads="1"/>
          </p:cNvSpPr>
          <p:nvPr/>
        </p:nvSpPr>
        <p:spPr bwMode="auto">
          <a:xfrm>
            <a:off x="6553200" y="304800"/>
            <a:ext cx="2286000" cy="4524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First the array is declared and created.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Then each element is assigned a value.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Then each element’s value is output.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   </a:t>
            </a:r>
          </a:p>
        </p:txBody>
      </p:sp>
      <p:sp>
        <p:nvSpPr>
          <p:cNvPr id="29700" name="Right Arrow 3"/>
          <p:cNvSpPr>
            <a:spLocks noChangeArrowheads="1"/>
          </p:cNvSpPr>
          <p:nvPr/>
        </p:nvSpPr>
        <p:spPr bwMode="auto">
          <a:xfrm>
            <a:off x="533400" y="19812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29701" name="Right Arrow 4"/>
          <p:cNvSpPr>
            <a:spLocks noChangeArrowheads="1"/>
          </p:cNvSpPr>
          <p:nvPr/>
        </p:nvSpPr>
        <p:spPr bwMode="auto">
          <a:xfrm>
            <a:off x="533400" y="37338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29702" name="Right Arrow 5"/>
          <p:cNvSpPr>
            <a:spLocks noChangeArrowheads="1"/>
          </p:cNvSpPr>
          <p:nvPr/>
        </p:nvSpPr>
        <p:spPr bwMode="auto">
          <a:xfrm>
            <a:off x="6705600" y="44196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                               </a:t>
            </a:r>
          </a:p>
        </p:txBody>
      </p:sp>
      <p:sp>
        <p:nvSpPr>
          <p:cNvPr id="29703" name="Right Arrow 6"/>
          <p:cNvSpPr>
            <a:spLocks noChangeArrowheads="1"/>
          </p:cNvSpPr>
          <p:nvPr/>
        </p:nvSpPr>
        <p:spPr bwMode="auto">
          <a:xfrm>
            <a:off x="6705600" y="14478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29704" name="Right Arrow 7"/>
          <p:cNvSpPr>
            <a:spLocks noChangeArrowheads="1"/>
          </p:cNvSpPr>
          <p:nvPr/>
        </p:nvSpPr>
        <p:spPr bwMode="auto">
          <a:xfrm>
            <a:off x="6705600" y="28956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29705" name="Right Arrow 8"/>
          <p:cNvSpPr>
            <a:spLocks noChangeArrowheads="1"/>
          </p:cNvSpPr>
          <p:nvPr/>
        </p:nvSpPr>
        <p:spPr bwMode="auto">
          <a:xfrm>
            <a:off x="533400" y="57150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pic>
        <p:nvPicPr>
          <p:cNvPr id="297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105400"/>
            <a:ext cx="34004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60960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05400"/>
            <a:ext cx="36290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9556" name="TextBox 3"/>
          <p:cNvSpPr txBox="1">
            <a:spLocks noChangeArrowheads="1"/>
          </p:cNvSpPr>
          <p:nvPr/>
        </p:nvSpPr>
        <p:spPr bwMode="auto">
          <a:xfrm>
            <a:off x="6553200" y="533400"/>
            <a:ext cx="2286000" cy="4524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Create the </a:t>
            </a:r>
            <a:r>
              <a:rPr lang="en-US" sz="2400" b="1"/>
              <a:t>ArrayList</a:t>
            </a:r>
            <a:r>
              <a:rPr lang="en-US" sz="2400"/>
              <a:t> to hold </a:t>
            </a:r>
            <a:r>
              <a:rPr lang="en-US" sz="2400" b="1"/>
              <a:t>Strings</a:t>
            </a:r>
            <a:r>
              <a:rPr lang="en-US" sz="2400"/>
              <a:t>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Then add three Strings to it.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Loop, using the </a:t>
            </a:r>
            <a:r>
              <a:rPr lang="en-US" sz="2400" b="1"/>
              <a:t>ArrayList's size()</a:t>
            </a:r>
            <a:r>
              <a:rPr lang="en-US" sz="2400"/>
              <a:t> method, and display its elements.</a:t>
            </a:r>
          </a:p>
        </p:txBody>
      </p:sp>
    </p:spTree>
    <p:extLst>
      <p:ext uri="{BB962C8B-B14F-4D97-AF65-F5344CB8AC3E}">
        <p14:creationId xmlns:p14="http://schemas.microsoft.com/office/powerpoint/2010/main" val="195069581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61531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0579" name="TextBox 2"/>
          <p:cNvSpPr txBox="1">
            <a:spLocks noChangeArrowheads="1"/>
          </p:cNvSpPr>
          <p:nvPr/>
        </p:nvSpPr>
        <p:spPr bwMode="auto">
          <a:xfrm>
            <a:off x="6553200" y="533400"/>
            <a:ext cx="2286000" cy="30464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is the same as the previous example, but used the </a:t>
            </a:r>
            <a:r>
              <a:rPr lang="en-US" sz="2400" b="1"/>
              <a:t>enhanced for loop</a:t>
            </a:r>
            <a:r>
              <a:rPr lang="en-US" sz="2400"/>
              <a:t> to access the elements of the </a:t>
            </a:r>
            <a:r>
              <a:rPr lang="en-US" sz="2400" b="1"/>
              <a:t>ArrayList</a:t>
            </a:r>
            <a:r>
              <a:rPr lang="en-US" sz="2400"/>
              <a:t>.</a:t>
            </a:r>
          </a:p>
        </p:txBody>
      </p:sp>
      <p:sp>
        <p:nvSpPr>
          <p:cNvPr id="280580" name="Right Arrow 3"/>
          <p:cNvSpPr>
            <a:spLocks noChangeArrowheads="1"/>
          </p:cNvSpPr>
          <p:nvPr/>
        </p:nvSpPr>
        <p:spPr bwMode="auto">
          <a:xfrm>
            <a:off x="609600" y="44958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pic>
        <p:nvPicPr>
          <p:cNvPr id="28058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095875"/>
            <a:ext cx="3629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95115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1333ACBE-6101-4BC3-996A-8021DCAF6FC1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162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816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an </a:t>
            </a:r>
            <a:r>
              <a:rPr lang="en-US" b="1" smtClean="0">
                <a:latin typeface="Courier New" panose="02070309020205020404" pitchFamily="49" charset="0"/>
              </a:rPr>
              <a:t>ArrayList: toString</a:t>
            </a:r>
          </a:p>
        </p:txBody>
      </p:sp>
      <p:sp>
        <p:nvSpPr>
          <p:cNvPr id="28160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73225"/>
            <a:ext cx="8294688" cy="4425950"/>
          </a:xfrm>
        </p:spPr>
        <p:txBody>
          <a:bodyPr/>
          <a:lstStyle/>
          <a:p>
            <a:pPr eaLnBrk="1" hangingPunct="1"/>
            <a:r>
              <a:rPr lang="en-US" sz="2400" smtClean="0"/>
              <a:t>The </a:t>
            </a:r>
            <a:r>
              <a:rPr lang="en-US" sz="2400" b="1" smtClean="0">
                <a:latin typeface="Courier New" panose="02070309020205020404" pitchFamily="49" charset="0"/>
              </a:rPr>
              <a:t>ArrayList</a:t>
            </a:r>
            <a:r>
              <a:rPr lang="en-US" sz="2400" smtClean="0"/>
              <a:t> class's </a:t>
            </a:r>
            <a:r>
              <a:rPr lang="en-US" sz="2400" b="1" smtClean="0">
                <a:latin typeface="Courier New" panose="02070309020205020404" pitchFamily="49" charset="0"/>
              </a:rPr>
              <a:t>toString</a:t>
            </a:r>
            <a:r>
              <a:rPr lang="en-US" sz="2400" smtClean="0"/>
              <a:t> method returns a string representing all items in the </a:t>
            </a:r>
            <a:r>
              <a:rPr lang="en-US" sz="2400" b="1" smtClean="0">
                <a:latin typeface="Courier New" panose="02070309020205020404" pitchFamily="49" charset="0"/>
              </a:rPr>
              <a:t>ArrayList</a:t>
            </a:r>
          </a:p>
          <a:p>
            <a:pPr lvl="1" eaLnBrk="1" hangingPunct="1">
              <a:buFontTx/>
              <a:buNone/>
            </a:pPr>
            <a:endParaRPr lang="en-US" sz="2000" b="1" smtClean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System.out.println(nameList);</a:t>
            </a:r>
            <a:r>
              <a:rPr lang="en-US" sz="2000" b="1" smtClean="0">
                <a:latin typeface="Arial" panose="020B0604020202020204" pitchFamily="34" charset="0"/>
              </a:rPr>
              <a:t> </a:t>
            </a:r>
          </a:p>
          <a:p>
            <a:pPr lvl="1" eaLnBrk="1" hangingPunct="1">
              <a:buFontTx/>
              <a:buNone/>
            </a:pPr>
            <a:r>
              <a:rPr lang="en-US" sz="2400" smtClean="0"/>
              <a:t>This statement yields </a:t>
            </a:r>
            <a:r>
              <a:rPr lang="en-US" sz="3200" smtClean="0"/>
              <a:t>:</a:t>
            </a:r>
            <a:endParaRPr lang="en-US" smtClean="0"/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[James, Catherine]</a:t>
            </a:r>
          </a:p>
          <a:p>
            <a:pPr lvl="1" eaLnBrk="1" hangingPunct="1">
              <a:buFontTx/>
              <a:buNone/>
            </a:pPr>
            <a:endParaRPr lang="en-US" sz="2000" b="1" smtClean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sz="1800" smtClean="0"/>
              <a:t>See example: </a:t>
            </a:r>
            <a:r>
              <a:rPr lang="en-US" sz="1800" smtClean="0">
                <a:hlinkClick r:id="rId3" action="ppaction://hlinkfile"/>
              </a:rPr>
              <a:t>ArrayListToString.java</a:t>
            </a:r>
            <a:endParaRPr lang="en-US" sz="1800" smtClean="0"/>
          </a:p>
          <a:p>
            <a:pPr lvl="1" eaLnBrk="1" hangingPunct="1">
              <a:buFontTx/>
              <a:buNone/>
            </a:pPr>
            <a:endParaRPr lang="en-US" sz="1800" smtClean="0">
              <a:latin typeface="Courier New" panose="02070309020205020404" pitchFamily="49" charset="0"/>
            </a:endParaRPr>
          </a:p>
          <a:p>
            <a:pPr lvl="1" eaLnBrk="1" hangingPunct="1"/>
            <a:endParaRPr lang="en-US" sz="2000" smtClean="0"/>
          </a:p>
        </p:txBody>
      </p:sp>
    </p:spTree>
    <p:extLst>
      <p:ext uri="{BB962C8B-B14F-4D97-AF65-F5344CB8AC3E}">
        <p14:creationId xmlns:p14="http://schemas.microsoft.com/office/powerpoint/2010/main" val="160529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61626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0"/>
            <a:ext cx="25622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3652" name="TextBox 3"/>
          <p:cNvSpPr txBox="1">
            <a:spLocks noChangeArrowheads="1"/>
          </p:cNvSpPr>
          <p:nvPr/>
        </p:nvSpPr>
        <p:spPr bwMode="auto">
          <a:xfrm>
            <a:off x="5181600" y="2667000"/>
            <a:ext cx="3657600" cy="19383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When an object is used as an argument to the </a:t>
            </a:r>
            <a:r>
              <a:rPr lang="en-US" sz="2400" b="1"/>
              <a:t>println()</a:t>
            </a:r>
            <a:r>
              <a:rPr lang="en-US" sz="2400"/>
              <a:t> method, the object's </a:t>
            </a:r>
            <a:r>
              <a:rPr lang="en-US" sz="2400" b="1"/>
              <a:t>toString()</a:t>
            </a:r>
            <a:r>
              <a:rPr lang="en-US" sz="2400"/>
              <a:t> method is automatically called!</a:t>
            </a:r>
          </a:p>
        </p:txBody>
      </p:sp>
      <p:sp>
        <p:nvSpPr>
          <p:cNvPr id="283653" name="Right Arrow 4"/>
          <p:cNvSpPr>
            <a:spLocks noChangeArrowheads="1"/>
          </p:cNvSpPr>
          <p:nvPr/>
        </p:nvSpPr>
        <p:spPr bwMode="auto">
          <a:xfrm>
            <a:off x="609600" y="35814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8726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02B0ED6D-C2E5-4395-A33A-EF8A430227D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846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an </a:t>
            </a:r>
            <a:r>
              <a:rPr lang="en-US" b="1" smtClean="0">
                <a:latin typeface="Courier New" panose="02070309020205020404" pitchFamily="49" charset="0"/>
              </a:rPr>
              <a:t>ArrayList: remove</a:t>
            </a:r>
          </a:p>
        </p:txBody>
      </p:sp>
      <p:sp>
        <p:nvSpPr>
          <p:cNvPr id="28467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73225"/>
            <a:ext cx="8294688" cy="4425950"/>
          </a:xfrm>
        </p:spPr>
        <p:txBody>
          <a:bodyPr/>
          <a:lstStyle/>
          <a:p>
            <a:pPr eaLnBrk="1" hangingPunct="1"/>
            <a:r>
              <a:rPr lang="en-US" sz="2400" smtClean="0"/>
              <a:t>The </a:t>
            </a:r>
            <a:r>
              <a:rPr lang="en-US" sz="2400" b="1" smtClean="0">
                <a:latin typeface="Courier New" panose="02070309020205020404" pitchFamily="49" charset="0"/>
              </a:rPr>
              <a:t>ArrayList</a:t>
            </a:r>
            <a:r>
              <a:rPr lang="en-US" sz="2400" smtClean="0"/>
              <a:t> class's </a:t>
            </a:r>
            <a:r>
              <a:rPr lang="en-US" sz="2400" b="1" smtClean="0">
                <a:latin typeface="Courier New" panose="02070309020205020404" pitchFamily="49" charset="0"/>
              </a:rPr>
              <a:t>remove</a:t>
            </a:r>
            <a:r>
              <a:rPr lang="en-US" sz="2400" smtClean="0"/>
              <a:t> method removes a designated item from the </a:t>
            </a:r>
            <a:r>
              <a:rPr lang="en-US" sz="2400" b="1" smtClean="0">
                <a:latin typeface="Courier New" panose="02070309020205020404" pitchFamily="49" charset="0"/>
              </a:rPr>
              <a:t>ArrayList</a:t>
            </a:r>
          </a:p>
          <a:p>
            <a:pPr lvl="1" eaLnBrk="1" hangingPunct="1"/>
            <a:r>
              <a:rPr lang="en-US" sz="2400" smtClean="0"/>
              <a:t>It's an error to remove an item using an invalid index!</a:t>
            </a:r>
          </a:p>
          <a:p>
            <a:pPr eaLnBrk="1" hangingPunct="1"/>
            <a:endParaRPr lang="en-US" sz="2400" b="1" smtClean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nameList.remove(1); </a:t>
            </a:r>
          </a:p>
          <a:p>
            <a:pPr lvl="1" eaLnBrk="1" hangingPunct="1">
              <a:buFontTx/>
              <a:buNone/>
            </a:pPr>
            <a:r>
              <a:rPr lang="en-US" sz="2000" smtClean="0"/>
              <a:t>This statement removes the second item (the item with index 1)</a:t>
            </a:r>
          </a:p>
          <a:p>
            <a:pPr lvl="1" eaLnBrk="1" hangingPunct="1">
              <a:buFontTx/>
              <a:buNone/>
            </a:pPr>
            <a:endParaRPr lang="en-US" sz="1800" smtClean="0"/>
          </a:p>
          <a:p>
            <a:pPr eaLnBrk="1" hangingPunct="1"/>
            <a:r>
              <a:rPr lang="en-US" sz="2000" smtClean="0"/>
              <a:t>See example: </a:t>
            </a:r>
            <a:r>
              <a:rPr lang="en-US" sz="2000" smtClean="0">
                <a:hlinkClick r:id="rId3" action="ppaction://hlinkfile"/>
              </a:rPr>
              <a:t>ArrayListDemo3.java</a:t>
            </a:r>
            <a:endParaRPr lang="en-US" sz="2000" smtClean="0"/>
          </a:p>
          <a:p>
            <a:pPr lvl="1" eaLnBrk="1" hangingPunct="1"/>
            <a:endParaRPr lang="en-US" sz="2000" smtClean="0"/>
          </a:p>
        </p:txBody>
      </p:sp>
    </p:spTree>
    <p:extLst>
      <p:ext uri="{BB962C8B-B14F-4D97-AF65-F5344CB8AC3E}">
        <p14:creationId xmlns:p14="http://schemas.microsoft.com/office/powerpoint/2010/main" val="10113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1438"/>
            <a:ext cx="6353175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23" name="Right Arrow 2"/>
          <p:cNvSpPr>
            <a:spLocks noChangeArrowheads="1"/>
          </p:cNvSpPr>
          <p:nvPr/>
        </p:nvSpPr>
        <p:spPr bwMode="auto">
          <a:xfrm>
            <a:off x="609600" y="44196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pic>
        <p:nvPicPr>
          <p:cNvPr id="2867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5286375"/>
            <a:ext cx="27908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25" name="TextBox 4"/>
          <p:cNvSpPr txBox="1">
            <a:spLocks noChangeArrowheads="1"/>
          </p:cNvSpPr>
          <p:nvPr/>
        </p:nvSpPr>
        <p:spPr bwMode="auto">
          <a:xfrm>
            <a:off x="6477000" y="228600"/>
            <a:ext cx="2667000" cy="4524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Remove an item from the </a:t>
            </a:r>
            <a:r>
              <a:rPr lang="en-US" sz="2400" b="1"/>
              <a:t>ArrayList</a:t>
            </a:r>
            <a:r>
              <a:rPr lang="en-US" sz="2400"/>
              <a:t>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Its </a:t>
            </a:r>
            <a:r>
              <a:rPr lang="en-US" sz="2400" b="1"/>
              <a:t>size()</a:t>
            </a:r>
            <a:r>
              <a:rPr lang="en-US" sz="2400"/>
              <a:t> method knows its current size.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Remaining items have been shifted to fill in the empty slot.</a:t>
            </a:r>
          </a:p>
        </p:txBody>
      </p:sp>
    </p:spTree>
    <p:extLst>
      <p:ext uri="{BB962C8B-B14F-4D97-AF65-F5344CB8AC3E}">
        <p14:creationId xmlns:p14="http://schemas.microsoft.com/office/powerpoint/2010/main" val="37177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5E5B5DC9-5DA2-4ED0-BCDD-D205E348620F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166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877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an </a:t>
            </a:r>
            <a:r>
              <a:rPr lang="en-US" b="1" smtClean="0">
                <a:latin typeface="Courier New" panose="02070309020205020404" pitchFamily="49" charset="0"/>
              </a:rPr>
              <a:t>ArrayList: another add</a:t>
            </a:r>
          </a:p>
        </p:txBody>
      </p:sp>
      <p:sp>
        <p:nvSpPr>
          <p:cNvPr id="2877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73225"/>
            <a:ext cx="8294688" cy="4425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latin typeface="Courier New" panose="02070309020205020404" pitchFamily="49" charset="0"/>
              </a:rPr>
              <a:t>ArrayList</a:t>
            </a:r>
            <a:r>
              <a:rPr lang="en-US" sz="2400" smtClean="0"/>
              <a:t> class's </a:t>
            </a:r>
            <a:r>
              <a:rPr lang="en-US" sz="2400" b="1" smtClean="0">
                <a:latin typeface="Courier New" panose="02070309020205020404" pitchFamily="49" charset="0"/>
              </a:rPr>
              <a:t>add</a:t>
            </a:r>
            <a:r>
              <a:rPr lang="en-US" sz="2400" smtClean="0"/>
              <a:t> method with one argument adds new items to the end of the </a:t>
            </a:r>
            <a:r>
              <a:rPr lang="en-US" sz="2400" b="1" smtClean="0">
                <a:latin typeface="Courier New" panose="02070309020205020404" pitchFamily="49" charset="0"/>
              </a:rPr>
              <a:t>ArrayList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To insert items at a location of choice, use the </a:t>
            </a:r>
            <a:r>
              <a:rPr lang="en-US" sz="2400" b="1" smtClean="0">
                <a:latin typeface="Courier New" panose="02070309020205020404" pitchFamily="49" charset="0"/>
              </a:rPr>
              <a:t>add</a:t>
            </a:r>
            <a:r>
              <a:rPr lang="en-US" sz="2400" smtClean="0"/>
              <a:t> method with two arguments:</a:t>
            </a:r>
            <a:br>
              <a:rPr lang="en-US" sz="2400" smtClean="0"/>
            </a:br>
            <a:endParaRPr lang="en-US" sz="2400" smtClean="0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nameList.add(1, "Mary");</a:t>
            </a:r>
            <a:r>
              <a:rPr lang="en-US" sz="2000" b="1" smtClean="0">
                <a:latin typeface="Arial" panose="020B0604020202020204" pitchFamily="34" charset="0"/>
              </a:rPr>
              <a:t>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smtClean="0"/>
              <a:t>This statement inserts the </a:t>
            </a:r>
            <a:r>
              <a:rPr lang="en-US" sz="2000" b="1" smtClean="0">
                <a:latin typeface="Courier New" panose="02070309020205020404" pitchFamily="49" charset="0"/>
              </a:rPr>
              <a:t>String</a:t>
            </a:r>
            <a:r>
              <a:rPr lang="en-US" sz="2000" smtClean="0"/>
              <a:t> "Mary" at index 1 </a:t>
            </a:r>
            <a:r>
              <a:rPr lang="en-US" smtClean="0"/>
              <a:t> 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smtClean="0"/>
              <a:t>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1800" smtClean="0"/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See example: </a:t>
            </a:r>
            <a:r>
              <a:rPr lang="en-US" sz="2400" smtClean="0">
                <a:hlinkClick r:id="rId3" action="ppaction://hlinkfile"/>
              </a:rPr>
              <a:t>ArrayListDemo4.java</a:t>
            </a:r>
            <a:endParaRPr lang="en-US" sz="2400" smtClean="0"/>
          </a:p>
          <a:p>
            <a:pPr lvl="1" eaLnBrk="1" hangingPunct="1">
              <a:lnSpc>
                <a:spcPct val="80000"/>
              </a:lnSpc>
            </a:pPr>
            <a:endParaRPr lang="en-US" sz="2000" smtClean="0"/>
          </a:p>
        </p:txBody>
      </p:sp>
    </p:spTree>
    <p:extLst>
      <p:ext uri="{BB962C8B-B14F-4D97-AF65-F5344CB8AC3E}">
        <p14:creationId xmlns:p14="http://schemas.microsoft.com/office/powerpoint/2010/main" val="419339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0"/>
            <a:ext cx="6296025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5057775"/>
            <a:ext cx="24860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6" name="TextBox 3"/>
          <p:cNvSpPr txBox="1">
            <a:spLocks noChangeArrowheads="1"/>
          </p:cNvSpPr>
          <p:nvPr/>
        </p:nvSpPr>
        <p:spPr bwMode="auto">
          <a:xfrm>
            <a:off x="6477000" y="228600"/>
            <a:ext cx="2667000" cy="41544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Insert an item at a specified position in an </a:t>
            </a:r>
            <a:r>
              <a:rPr lang="en-US" sz="2400" b="1"/>
              <a:t>ArrayList</a:t>
            </a:r>
            <a:r>
              <a:rPr lang="en-US" sz="2400"/>
              <a:t>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Its </a:t>
            </a:r>
            <a:r>
              <a:rPr lang="en-US" sz="2400" b="1"/>
              <a:t>size()</a:t>
            </a:r>
            <a:r>
              <a:rPr lang="en-US" sz="2400"/>
              <a:t> method knows its current size.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Remaining items have been shifted to allow the insertion.</a:t>
            </a:r>
          </a:p>
        </p:txBody>
      </p:sp>
      <p:sp>
        <p:nvSpPr>
          <p:cNvPr id="289797" name="Right Arrow 4"/>
          <p:cNvSpPr>
            <a:spLocks noChangeArrowheads="1"/>
          </p:cNvSpPr>
          <p:nvPr/>
        </p:nvSpPr>
        <p:spPr bwMode="auto">
          <a:xfrm>
            <a:off x="609600" y="44196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399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7D260932-8659-4BD3-9FEC-2B00354E383A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908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an </a:t>
            </a:r>
            <a:r>
              <a:rPr lang="en-US" b="1" smtClean="0">
                <a:latin typeface="Courier New" panose="02070309020205020404" pitchFamily="49" charset="0"/>
              </a:rPr>
              <a:t>ArrayList: set</a:t>
            </a:r>
          </a:p>
        </p:txBody>
      </p:sp>
      <p:sp>
        <p:nvSpPr>
          <p:cNvPr id="2908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73225"/>
            <a:ext cx="8294688" cy="4425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To replace an existing item, use the </a:t>
            </a:r>
            <a:r>
              <a:rPr lang="en-US" sz="2400" b="1" smtClean="0">
                <a:latin typeface="Courier New" panose="02070309020205020404" pitchFamily="49" charset="0"/>
              </a:rPr>
              <a:t>set</a:t>
            </a:r>
            <a:r>
              <a:rPr lang="en-US" sz="2400" smtClean="0"/>
              <a:t> method:</a:t>
            </a:r>
          </a:p>
          <a:p>
            <a:pPr eaLnBrk="1" hangingPunct="1">
              <a:lnSpc>
                <a:spcPct val="80000"/>
              </a:lnSpc>
            </a:pPr>
            <a:endParaRPr lang="en-US" sz="2400" smtClean="0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nameList.set(1, "Becky"); </a:t>
            </a:r>
            <a:r>
              <a:rPr lang="en-US" sz="2000" b="1" smtClean="0">
                <a:latin typeface="Arial" panose="020B0604020202020204" pitchFamily="34" charset="0"/>
              </a:rPr>
              <a:t>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smtClean="0"/>
              <a:t>This statement replaces “Mary” with “Becky”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1800" smtClean="0"/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See example: </a:t>
            </a:r>
            <a:r>
              <a:rPr lang="en-US" sz="2400" smtClean="0">
                <a:hlinkClick r:id="rId3" action="ppaction://hlinkfile"/>
              </a:rPr>
              <a:t>ArrayListDemo5.java</a:t>
            </a:r>
            <a:endParaRPr lang="en-US" sz="2400" smtClean="0"/>
          </a:p>
          <a:p>
            <a:pPr lvl="1" eaLnBrk="1" hangingPunct="1">
              <a:lnSpc>
                <a:spcPct val="80000"/>
              </a:lnSpc>
            </a:pPr>
            <a:endParaRPr lang="en-US" sz="2000" smtClean="0"/>
          </a:p>
        </p:txBody>
      </p:sp>
    </p:spTree>
    <p:extLst>
      <p:ext uri="{BB962C8B-B14F-4D97-AF65-F5344CB8AC3E}">
        <p14:creationId xmlns:p14="http://schemas.microsoft.com/office/powerpoint/2010/main" val="348141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1438"/>
            <a:ext cx="6638925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2867" name="TextBox 2"/>
          <p:cNvSpPr txBox="1">
            <a:spLocks noChangeArrowheads="1"/>
          </p:cNvSpPr>
          <p:nvPr/>
        </p:nvSpPr>
        <p:spPr bwMode="auto">
          <a:xfrm>
            <a:off x="6477000" y="228600"/>
            <a:ext cx="2667000" cy="15700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Replace an item at a specified position in an </a:t>
            </a:r>
            <a:r>
              <a:rPr lang="en-US" sz="2400" b="1"/>
              <a:t>ArrayList</a:t>
            </a:r>
            <a:r>
              <a:rPr lang="en-US" sz="2400"/>
              <a:t>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292868" name="Right Arrow 3"/>
          <p:cNvSpPr>
            <a:spLocks noChangeArrowheads="1"/>
          </p:cNvSpPr>
          <p:nvPr/>
        </p:nvSpPr>
        <p:spPr bwMode="auto">
          <a:xfrm>
            <a:off x="609600" y="44196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pic>
        <p:nvPicPr>
          <p:cNvPr id="2928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75" y="5181600"/>
            <a:ext cx="27400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87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D8687CB0-4291-44C3-ABF8-7BC48B09DC48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Inputting and Outputting</a:t>
            </a:r>
            <a:br>
              <a:rPr lang="en-US" smtClean="0"/>
            </a:br>
            <a:r>
              <a:rPr lang="en-US" smtClean="0"/>
              <a:t>Array Elements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Array subscripts can be accessed using variables (such as for loop counters).</a:t>
            </a:r>
          </a:p>
          <a:p>
            <a:pPr eaLnBrk="1" hangingPunct="1"/>
            <a:r>
              <a:rPr lang="en-US" sz="2800" smtClean="0"/>
              <a:t>See example: </a:t>
            </a:r>
            <a:r>
              <a:rPr lang="en-US" sz="2800" smtClean="0">
                <a:hlinkClick r:id="rId3" action="ppaction://hlinkfile"/>
              </a:rPr>
              <a:t>ArrayDemo2.java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57186432-41B2-4EFA-81EA-4176CA8B93D6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170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938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an </a:t>
            </a:r>
            <a:r>
              <a:rPr lang="en-US" b="1" smtClean="0">
                <a:latin typeface="Courier New" panose="02070309020205020404" pitchFamily="49" charset="0"/>
              </a:rPr>
              <a:t>ArrayList: capacity</a:t>
            </a:r>
          </a:p>
        </p:txBody>
      </p:sp>
      <p:sp>
        <p:nvSpPr>
          <p:cNvPr id="2938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524000"/>
            <a:ext cx="8077200" cy="4953000"/>
          </a:xfrm>
        </p:spPr>
        <p:txBody>
          <a:bodyPr/>
          <a:lstStyle/>
          <a:p>
            <a:pPr eaLnBrk="1" hangingPunct="1"/>
            <a:r>
              <a:rPr lang="en-US" sz="2400" smtClean="0"/>
              <a:t>An </a:t>
            </a:r>
            <a:r>
              <a:rPr lang="en-US" sz="2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400" smtClean="0"/>
              <a:t> has a capacity, which is the number of items it can hold without increasing its size.</a:t>
            </a:r>
          </a:p>
          <a:p>
            <a:pPr eaLnBrk="1" hangingPunct="1"/>
            <a:r>
              <a:rPr lang="en-US" sz="2400" smtClean="0"/>
              <a:t>The default capacity of an </a:t>
            </a:r>
            <a:r>
              <a:rPr lang="en-US" sz="2400" b="1" smtClean="0">
                <a:latin typeface="Courier New" panose="02070309020205020404" pitchFamily="49" charset="0"/>
              </a:rPr>
              <a:t>ArrayList</a:t>
            </a:r>
            <a:r>
              <a:rPr lang="en-US" sz="2400" smtClean="0"/>
              <a:t> is 10 items.</a:t>
            </a:r>
          </a:p>
          <a:p>
            <a:pPr eaLnBrk="1" hangingPunct="1"/>
            <a:r>
              <a:rPr lang="en-US" sz="2400" smtClean="0"/>
              <a:t>To designate a different capacity, use a parameterized constructor:</a:t>
            </a:r>
            <a:br>
              <a:rPr lang="en-US" sz="2400" smtClean="0"/>
            </a:br>
            <a:r>
              <a:rPr lang="en-US" sz="2000" smtClean="0">
                <a:latin typeface="Courier New" panose="02070309020205020404" pitchFamily="49" charset="0"/>
              </a:rPr>
              <a:t/>
            </a:r>
            <a:br>
              <a:rPr lang="en-US" sz="2000" smtClean="0">
                <a:latin typeface="Courier New" panose="02070309020205020404" pitchFamily="49" charset="0"/>
              </a:rPr>
            </a:br>
            <a:r>
              <a:rPr lang="en-US" sz="1800" b="1" smtClean="0">
                <a:latin typeface="Courier New" panose="02070309020205020404" pitchFamily="49" charset="0"/>
              </a:rPr>
              <a:t>ArrayList&lt;String&gt; list = new ArrayList&lt;String&gt;(100);</a:t>
            </a:r>
          </a:p>
          <a:p>
            <a:pPr eaLnBrk="1" hangingPunct="1"/>
            <a:endParaRPr lang="en-US" sz="2000" b="1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sz="2400" smtClean="0">
                <a:solidFill>
                  <a:srgbClr val="000000"/>
                </a:solidFill>
              </a:rPr>
              <a:t>Each time the </a:t>
            </a:r>
            <a:r>
              <a:rPr lang="en-US" sz="2400" b="1" smtClean="0">
                <a:latin typeface="Courier New" panose="02070309020205020404" pitchFamily="49" charset="0"/>
              </a:rPr>
              <a:t>ArrayList's</a:t>
            </a:r>
            <a:r>
              <a:rPr lang="en-US" sz="2400" smtClean="0">
                <a:solidFill>
                  <a:srgbClr val="000000"/>
                </a:solidFill>
              </a:rPr>
              <a:t> size is changed, there is overhead (under the hood) involved. If you can reduce the number of times this happens you can increase your program's efficiency.</a:t>
            </a:r>
            <a:endParaRPr lang="en-US" sz="1800" smtClean="0">
              <a:latin typeface="Arial" panose="020B0604020202020204" pitchFamily="34" charset="0"/>
            </a:endParaRPr>
          </a:p>
          <a:p>
            <a:pPr lvl="1" eaLnBrk="1" hangingPunct="1"/>
            <a:endParaRPr lang="en-US" sz="1600" smtClean="0">
              <a:latin typeface="Arial" panose="020B0604020202020204" pitchFamily="34" charset="0"/>
            </a:endParaRPr>
          </a:p>
          <a:p>
            <a:pPr eaLnBrk="1" hangingPunct="1">
              <a:buFontTx/>
              <a:buNone/>
            </a:pPr>
            <a:endParaRPr lang="en-US" sz="2000" smtClean="0">
              <a:latin typeface="Arial" panose="020B0604020202020204" pitchFamily="34" charset="0"/>
            </a:endParaRPr>
          </a:p>
          <a:p>
            <a:pPr lvl="1" eaLnBrk="1" hangingPunct="1"/>
            <a:endParaRPr lang="en-US" sz="1800" smtClean="0"/>
          </a:p>
        </p:txBody>
      </p:sp>
    </p:spTree>
    <p:extLst>
      <p:ext uri="{BB962C8B-B14F-4D97-AF65-F5344CB8AC3E}">
        <p14:creationId xmlns:p14="http://schemas.microsoft.com/office/powerpoint/2010/main" val="300537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an </a:t>
            </a:r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</a:p>
        </p:txBody>
      </p:sp>
      <p:sp>
        <p:nvSpPr>
          <p:cNvPr id="29593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You can store any type of </a:t>
            </a:r>
            <a:r>
              <a:rPr lang="en-US" sz="2800" b="1" i="1" smtClean="0"/>
              <a:t>object</a:t>
            </a:r>
            <a:r>
              <a:rPr lang="en-US" sz="2800" smtClean="0"/>
              <a:t> in an </a:t>
            </a:r>
            <a:r>
              <a:rPr lang="en-US" sz="28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</a:p>
        </p:txBody>
      </p:sp>
      <p:sp>
        <p:nvSpPr>
          <p:cNvPr id="2959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597611DF-3C7C-4412-81A7-2472C76C02AA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171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95941" name="TextBox 4"/>
          <p:cNvSpPr txBox="1">
            <a:spLocks noChangeArrowheads="1"/>
          </p:cNvSpPr>
          <p:nvPr/>
        </p:nvSpPr>
        <p:spPr bwMode="auto">
          <a:xfrm>
            <a:off x="838200" y="2819400"/>
            <a:ext cx="6858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ArrayList&lt;BankAccount&gt; accountList =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   new ArrayList&lt;BankAccount&gt;();</a:t>
            </a:r>
            <a:endParaRPr 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5942" name="Straight Arrow Connector 6"/>
          <p:cNvCxnSpPr>
            <a:cxnSpLocks noChangeShapeType="1"/>
          </p:cNvCxnSpPr>
          <p:nvPr/>
        </p:nvCxnSpPr>
        <p:spPr bwMode="auto">
          <a:xfrm rot="16200000" flipV="1">
            <a:off x="2667000" y="3429000"/>
            <a:ext cx="914400" cy="457200"/>
          </a:xfrm>
          <a:prstGeom prst="straightConnector1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943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4953000" y="3581400"/>
            <a:ext cx="685800" cy="381000"/>
          </a:xfrm>
          <a:prstGeom prst="straightConnector1">
            <a:avLst/>
          </a:prstGeom>
          <a:noFill/>
          <a:ln w="349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1447800" y="4267200"/>
            <a:ext cx="58674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dirty="0">
                <a:latin typeface="+mj-lt"/>
                <a:cs typeface="+mn-cs"/>
              </a:rPr>
              <a:t>This creates an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ArrayList</a:t>
            </a:r>
            <a:r>
              <a:rPr lang="en-US" dirty="0">
                <a:latin typeface="+mj-lt"/>
                <a:cs typeface="+mn-cs"/>
              </a:rPr>
              <a:t> that can hold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BankAccount</a:t>
            </a:r>
            <a:r>
              <a:rPr lang="en-US" dirty="0">
                <a:latin typeface="+mj-lt"/>
                <a:cs typeface="+mn-cs"/>
              </a:rPr>
              <a:t> objects.</a:t>
            </a:r>
          </a:p>
        </p:txBody>
      </p:sp>
    </p:spTree>
    <p:extLst>
      <p:ext uri="{BB962C8B-B14F-4D97-AF65-F5344CB8AC3E}">
        <p14:creationId xmlns:p14="http://schemas.microsoft.com/office/powerpoint/2010/main" val="397700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an </a:t>
            </a:r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ArrayList: BankAccount</a:t>
            </a:r>
          </a:p>
        </p:txBody>
      </p:sp>
      <p:sp>
        <p:nvSpPr>
          <p:cNvPr id="297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CADF7B38-126B-4CA2-8B31-2005CC9E074B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172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97988" name="TextBox 11"/>
          <p:cNvSpPr txBox="1">
            <a:spLocks noChangeArrowheads="1"/>
          </p:cNvSpPr>
          <p:nvPr/>
        </p:nvSpPr>
        <p:spPr bwMode="auto">
          <a:xfrm>
            <a:off x="381000" y="1447800"/>
            <a:ext cx="75438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// Declare a BankAccount reference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BankAccount account;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// Create an ArrayList to hold BankAccount objects.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ArrayList&lt;BankAccount&gt; list = new ArrayList&lt;BankAccount&gt;();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// Add three BankAccount objects to the ArrayList.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list.add(new BankAccount(100.0));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list.add(new BankAccount(500.0));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list.add(new BankAccount(1500.0));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// Display each item.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for (int index = 0; index &lt; list.size(); index++)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account = list.get(index);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System.out.println("Account at index " + index +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  "\nBalance: " + account.getBalance());</a:t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5938838"/>
            <a:ext cx="75438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j-lt"/>
                <a:cs typeface="+mn-cs"/>
              </a:rPr>
              <a:t>See: </a:t>
            </a:r>
            <a:r>
              <a:rPr lang="en-US" dirty="0">
                <a:latin typeface="+mj-lt"/>
                <a:cs typeface="+mn-cs"/>
                <a:hlinkClick r:id="rId3" action="ppaction://hlinkfile"/>
              </a:rPr>
              <a:t>ArrayListDemo6.java</a:t>
            </a:r>
            <a:endParaRPr lang="en-US" dirty="0"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8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28600"/>
            <a:ext cx="663892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5181600"/>
            <a:ext cx="23336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0036" name="TextBox 3"/>
          <p:cNvSpPr txBox="1">
            <a:spLocks noChangeArrowheads="1"/>
          </p:cNvSpPr>
          <p:nvPr/>
        </p:nvSpPr>
        <p:spPr bwMode="auto">
          <a:xfrm>
            <a:off x="6248400" y="228600"/>
            <a:ext cx="289560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Create an </a:t>
            </a:r>
            <a:r>
              <a:rPr lang="en-US" sz="2400" b="1"/>
              <a:t>ArrayList</a:t>
            </a:r>
            <a:r>
              <a:rPr lang="en-US" sz="2400"/>
              <a:t> of </a:t>
            </a:r>
            <a:r>
              <a:rPr lang="en-US" sz="2400" b="1"/>
              <a:t>BankAccount</a:t>
            </a:r>
            <a:r>
              <a:rPr lang="en-US" sz="2400"/>
              <a:t> objects.</a:t>
            </a:r>
          </a:p>
        </p:txBody>
      </p:sp>
      <p:sp>
        <p:nvSpPr>
          <p:cNvPr id="300037" name="TextBox 4"/>
          <p:cNvSpPr txBox="1">
            <a:spLocks noChangeArrowheads="1"/>
          </p:cNvSpPr>
          <p:nvPr/>
        </p:nvSpPr>
        <p:spPr bwMode="auto">
          <a:xfrm>
            <a:off x="6248400" y="2990850"/>
            <a:ext cx="2895600" cy="830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Add </a:t>
            </a:r>
            <a:r>
              <a:rPr lang="en-US" sz="2400" b="1"/>
              <a:t>BankAccounts</a:t>
            </a:r>
            <a:r>
              <a:rPr lang="en-US" sz="2400"/>
              <a:t> to the list.</a:t>
            </a:r>
          </a:p>
        </p:txBody>
      </p:sp>
      <p:sp>
        <p:nvSpPr>
          <p:cNvPr id="300038" name="TextBox 5"/>
          <p:cNvSpPr txBox="1">
            <a:spLocks noChangeArrowheads="1"/>
          </p:cNvSpPr>
          <p:nvPr/>
        </p:nvSpPr>
        <p:spPr bwMode="auto">
          <a:xfrm>
            <a:off x="6477000" y="4343400"/>
            <a:ext cx="266700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Display the balance of each </a:t>
            </a:r>
            <a:r>
              <a:rPr lang="en-US" sz="2400" b="1"/>
              <a:t>BankAccount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014692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an </a:t>
            </a:r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ArrayList: Integer</a:t>
            </a:r>
          </a:p>
        </p:txBody>
      </p:sp>
      <p:sp>
        <p:nvSpPr>
          <p:cNvPr id="3010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12512EAC-724E-4EB2-BB25-357364EB286D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64868" name="TextBox 11"/>
          <p:cNvSpPr txBox="1">
            <a:spLocks noChangeArrowheads="1"/>
          </p:cNvSpPr>
          <p:nvPr/>
        </p:nvSpPr>
        <p:spPr bwMode="auto">
          <a:xfrm>
            <a:off x="381000" y="1447800"/>
            <a:ext cx="8763000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D885E3"/>
              </a:buClr>
              <a:buFontTx/>
              <a:buChar char="•"/>
              <a:defRPr/>
            </a:pPr>
            <a:r>
              <a:rPr lang="en-US" sz="2800" kern="0" dirty="0">
                <a:solidFill>
                  <a:srgbClr val="000000"/>
                </a:solidFill>
                <a:latin typeface="Times New Roman"/>
                <a:cs typeface="Arial"/>
              </a:rPr>
              <a:t>You can store any type of </a:t>
            </a:r>
            <a:r>
              <a:rPr lang="en-US" sz="2800" b="1" i="1" kern="0" dirty="0">
                <a:solidFill>
                  <a:srgbClr val="000000"/>
                </a:solidFill>
                <a:latin typeface="Times New Roman"/>
                <a:cs typeface="Arial"/>
              </a:rPr>
              <a:t>object</a:t>
            </a:r>
            <a:r>
              <a:rPr lang="en-US" sz="2800" kern="0" dirty="0">
                <a:solidFill>
                  <a:srgbClr val="000000"/>
                </a:solidFill>
                <a:latin typeface="Times New Roman"/>
                <a:cs typeface="Arial"/>
              </a:rPr>
              <a:t> in an </a:t>
            </a:r>
            <a:r>
              <a:rPr lang="en-US" sz="2800" b="1" kern="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ArrayList</a:t>
            </a:r>
            <a:endParaRPr lang="en-US" sz="2800" b="1" kern="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D885E3"/>
              </a:buClr>
              <a:buFontTx/>
              <a:buChar char="•"/>
              <a:defRPr/>
            </a:pPr>
            <a:r>
              <a:rPr lang="en-US" sz="2800" kern="0" dirty="0">
                <a:solidFill>
                  <a:srgbClr val="000000"/>
                </a:solidFill>
                <a:latin typeface="Times New Roman"/>
                <a:cs typeface="Arial"/>
              </a:rPr>
              <a:t>To store numbers in an </a:t>
            </a:r>
            <a:r>
              <a:rPr lang="en-US" sz="2800" kern="0" dirty="0" err="1">
                <a:solidFill>
                  <a:srgbClr val="000000"/>
                </a:solidFill>
                <a:latin typeface="Times New Roman"/>
                <a:cs typeface="Arial"/>
              </a:rPr>
              <a:t>ArrayList</a:t>
            </a:r>
            <a:r>
              <a:rPr lang="en-US" sz="2800" kern="0" dirty="0">
                <a:solidFill>
                  <a:srgbClr val="000000"/>
                </a:solidFill>
                <a:latin typeface="Times New Roman"/>
                <a:cs typeface="Arial"/>
              </a:rPr>
              <a:t>, use the "wrapper class" associated with the needed primitive type: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D885E3"/>
              </a:buClr>
              <a:defRPr/>
            </a:pPr>
            <a:r>
              <a:rPr lang="en-US" sz="2800" kern="0" dirty="0">
                <a:solidFill>
                  <a:srgbClr val="000000"/>
                </a:solidFill>
                <a:latin typeface="Times New Roman"/>
                <a:cs typeface="Arial"/>
              </a:rPr>
              <a:t>	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ArrayList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&lt;Integer&gt;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intList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ArrayList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&lt;Integer&gt;;</a:t>
            </a:r>
            <a:endParaRPr lang="en-US" sz="2800" b="1" kern="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D885E3"/>
              </a:buClr>
              <a:defRPr/>
            </a:pPr>
            <a:endParaRPr lang="en-US" sz="2800" kern="0" dirty="0">
              <a:solidFill>
                <a:srgbClr val="000000"/>
              </a:solidFill>
              <a:latin typeface="Times New Roman"/>
              <a:cs typeface="Arial"/>
            </a:endParaRPr>
          </a:p>
          <a:p>
            <a:pPr eaLnBrk="1" hangingPunct="1">
              <a:defRPr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>
                <a:latin typeface="Courier New" pitchFamily="49" charset="0"/>
                <a:cs typeface="Courier New" pitchFamily="49" charset="0"/>
              </a:rPr>
            </a:b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5938838"/>
            <a:ext cx="75438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j-lt"/>
                <a:cs typeface="+mn-cs"/>
              </a:rPr>
              <a:t>See: </a:t>
            </a:r>
            <a:r>
              <a:rPr lang="en-US" dirty="0">
                <a:latin typeface="+mj-lt"/>
                <a:cs typeface="+mn-cs"/>
                <a:hlinkClick r:id="rId3" action="ppaction://hlinkfile"/>
              </a:rPr>
              <a:t>ArrayListDemo7.java</a:t>
            </a:r>
            <a:endParaRPr lang="en-US" dirty="0"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09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"/>
            <a:ext cx="6034088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3107" name="TextBox 2"/>
          <p:cNvSpPr txBox="1">
            <a:spLocks noChangeArrowheads="1"/>
          </p:cNvSpPr>
          <p:nvPr/>
        </p:nvSpPr>
        <p:spPr bwMode="auto">
          <a:xfrm>
            <a:off x="6248400" y="228600"/>
            <a:ext cx="2895600" cy="830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Create an </a:t>
            </a:r>
            <a:r>
              <a:rPr lang="en-US" sz="2400" b="1"/>
              <a:t>ArrayList</a:t>
            </a:r>
            <a:r>
              <a:rPr lang="en-US" sz="2400"/>
              <a:t> of </a:t>
            </a:r>
            <a:r>
              <a:rPr lang="en-US" sz="2400" b="1"/>
              <a:t>Integer</a:t>
            </a:r>
            <a:r>
              <a:rPr lang="en-US" sz="2400"/>
              <a:t> objects.</a:t>
            </a:r>
          </a:p>
        </p:txBody>
      </p:sp>
      <p:sp>
        <p:nvSpPr>
          <p:cNvPr id="303108" name="TextBox 3"/>
          <p:cNvSpPr txBox="1">
            <a:spLocks noChangeArrowheads="1"/>
          </p:cNvSpPr>
          <p:nvPr/>
        </p:nvSpPr>
        <p:spPr bwMode="auto">
          <a:xfrm>
            <a:off x="6248400" y="2286000"/>
            <a:ext cx="2895600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Add </a:t>
            </a:r>
            <a:r>
              <a:rPr lang="en-US" sz="2400" b="1" i="1"/>
              <a:t>ints</a:t>
            </a:r>
            <a:r>
              <a:rPr lang="en-US" sz="2400"/>
              <a:t> to the list.</a:t>
            </a:r>
          </a:p>
        </p:txBody>
      </p:sp>
      <p:sp>
        <p:nvSpPr>
          <p:cNvPr id="303109" name="TextBox 4"/>
          <p:cNvSpPr txBox="1">
            <a:spLocks noChangeArrowheads="1"/>
          </p:cNvSpPr>
          <p:nvPr/>
        </p:nvSpPr>
        <p:spPr bwMode="auto">
          <a:xfrm>
            <a:off x="6248400" y="3886200"/>
            <a:ext cx="2895600" cy="15700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Access the </a:t>
            </a:r>
            <a:r>
              <a:rPr lang="en-US" sz="2400" b="1" i="1"/>
              <a:t>ints</a:t>
            </a:r>
            <a:r>
              <a:rPr lang="en-US" sz="2400"/>
              <a:t> using either the </a:t>
            </a:r>
            <a:r>
              <a:rPr lang="en-US" sz="2400" b="1"/>
              <a:t>get()</a:t>
            </a:r>
            <a:r>
              <a:rPr lang="en-US" sz="2400"/>
              <a:t> method or the enhanced for loop.</a:t>
            </a:r>
          </a:p>
        </p:txBody>
      </p:sp>
      <p:pic>
        <p:nvPicPr>
          <p:cNvPr id="3031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5629275"/>
            <a:ext cx="34004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41630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762000"/>
          <a:ext cx="8763000" cy="5543551"/>
        </p:xfrm>
        <a:graphic>
          <a:graphicData uri="http://schemas.openxmlformats.org/drawingml/2006/table">
            <a:tbl>
              <a:tblPr/>
              <a:tblGrid>
                <a:gridCol w="914400"/>
                <a:gridCol w="7848600"/>
              </a:tblGrid>
              <a:tr h="466784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Some Additional </a:t>
                      </a:r>
                      <a:r>
                        <a:rPr lang="en-US" sz="2400" b="1" dirty="0" err="1" smtClean="0">
                          <a:latin typeface="Times New Roman"/>
                          <a:ea typeface="Times New Roman"/>
                          <a:cs typeface="Times New Roman"/>
                        </a:rPr>
                        <a:t>ArrayList</a:t>
                      </a:r>
                      <a:r>
                        <a:rPr lang="en-US" sz="24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 Methods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689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ourier New"/>
                          <a:ea typeface="Times New Roman"/>
                          <a:cs typeface="Times New Roman"/>
                        </a:rPr>
                        <a:t> boolean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 err="1">
                          <a:solidFill>
                            <a:srgbClr val="0000FF"/>
                          </a:solidFill>
                          <a:latin typeface="Courier New"/>
                          <a:ea typeface="Times New Roman"/>
                          <a:cs typeface="Times New Roman"/>
                          <a:hlinkClick r:id="rId2"/>
                        </a:rPr>
                        <a:t>isEmpty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()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          Tests if this list has no elements.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3689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ourier New"/>
                          <a:ea typeface="Times New Roman"/>
                          <a:cs typeface="Times New Roman"/>
                        </a:rPr>
                        <a:t> boolean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>
                          <a:solidFill>
                            <a:srgbClr val="0000FF"/>
                          </a:solidFill>
                          <a:latin typeface="Courier New"/>
                          <a:ea typeface="Times New Roman"/>
                          <a:cs typeface="Times New Roman"/>
                          <a:hlinkClick r:id="rId2"/>
                        </a:rPr>
                        <a:t>contains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u="sng" dirty="0">
                          <a:solidFill>
                            <a:srgbClr val="0000FF"/>
                          </a:solidFill>
                          <a:latin typeface="Courier New"/>
                          <a:ea typeface="Times New Roman"/>
                          <a:cs typeface="Times New Roman"/>
                          <a:hlinkClick r:id="rId3" tooltip="class in java.lang"/>
                        </a:rPr>
                        <a:t>Object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en-US" sz="1100" dirty="0" err="1">
                          <a:latin typeface="Courier New"/>
                          <a:ea typeface="Times New Roman"/>
                          <a:cs typeface="Times New Roman"/>
                        </a:rPr>
                        <a:t>elem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          Returns 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true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if this list contains the specified element.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9804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ourier New"/>
                          <a:ea typeface="Times New Roman"/>
                          <a:cs typeface="Times New Roman"/>
                        </a:rPr>
                        <a:t> 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 err="1">
                          <a:solidFill>
                            <a:srgbClr val="0000FF"/>
                          </a:solidFill>
                          <a:latin typeface="Courier New"/>
                          <a:ea typeface="Times New Roman"/>
                          <a:cs typeface="Times New Roman"/>
                          <a:hlinkClick r:id="rId2"/>
                        </a:rPr>
                        <a:t>indexOf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u="sng" dirty="0">
                          <a:solidFill>
                            <a:srgbClr val="0000FF"/>
                          </a:solidFill>
                          <a:latin typeface="Courier New"/>
                          <a:ea typeface="Times New Roman"/>
                          <a:cs typeface="Times New Roman"/>
                          <a:hlinkClick r:id="rId3" tooltip="class in java.lang"/>
                        </a:rPr>
                        <a:t>Object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en-US" sz="1100" dirty="0" err="1">
                          <a:latin typeface="Courier New"/>
                          <a:ea typeface="Times New Roman"/>
                          <a:cs typeface="Times New Roman"/>
                        </a:rPr>
                        <a:t>elem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          Searches for the first </a:t>
                      </a:r>
                      <a:r>
                        <a:rPr lang="en-US" sz="1400" dirty="0" err="1">
                          <a:latin typeface="Times New Roman"/>
                          <a:ea typeface="Times New Roman"/>
                          <a:cs typeface="Times New Roman"/>
                        </a:rPr>
                        <a:t>occurence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of the given argument, testing for equality using the 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equals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method.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3689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ourier New"/>
                          <a:ea typeface="Times New Roman"/>
                          <a:cs typeface="Times New Roman"/>
                        </a:rPr>
                        <a:t> int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 err="1">
                          <a:solidFill>
                            <a:srgbClr val="0000FF"/>
                          </a:solidFill>
                          <a:latin typeface="Courier New"/>
                          <a:ea typeface="Times New Roman"/>
                          <a:cs typeface="Times New Roman"/>
                          <a:hlinkClick r:id="rId2"/>
                        </a:rPr>
                        <a:t>lastIndexOf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u="sng" dirty="0">
                          <a:solidFill>
                            <a:srgbClr val="0000FF"/>
                          </a:solidFill>
                          <a:latin typeface="Courier New"/>
                          <a:ea typeface="Times New Roman"/>
                          <a:cs typeface="Times New Roman"/>
                          <a:hlinkClick r:id="rId3" tooltip="class in java.lang"/>
                        </a:rPr>
                        <a:t>Object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en-US" sz="1100" dirty="0" err="1">
                          <a:latin typeface="Courier New"/>
                          <a:ea typeface="Times New Roman"/>
                          <a:cs typeface="Times New Roman"/>
                        </a:rPr>
                        <a:t>elem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          Returns the index of the last occurrence of the specified object in this list.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3689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ourier New"/>
                          <a:ea typeface="Times New Roman"/>
                          <a:cs typeface="Times New Roman"/>
                        </a:rPr>
                        <a:t> void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>
                          <a:solidFill>
                            <a:srgbClr val="0000FF"/>
                          </a:solidFill>
                          <a:latin typeface="Courier New"/>
                          <a:ea typeface="Times New Roman"/>
                          <a:cs typeface="Times New Roman"/>
                          <a:hlinkClick r:id="rId2"/>
                        </a:rPr>
                        <a:t>clear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()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          Removes all of the elements from this list.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822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ourier New"/>
                          <a:ea typeface="Times New Roman"/>
                          <a:cs typeface="Times New Roman"/>
                        </a:rPr>
                        <a:t>protected  void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 err="1">
                          <a:solidFill>
                            <a:srgbClr val="0000FF"/>
                          </a:solidFill>
                          <a:latin typeface="Courier New"/>
                          <a:ea typeface="Times New Roman"/>
                          <a:cs typeface="Times New Roman"/>
                          <a:hlinkClick r:id="rId2"/>
                        </a:rPr>
                        <a:t>removeRange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dirty="0" err="1">
                          <a:latin typeface="Courier New"/>
                          <a:ea typeface="Times New Roman"/>
                          <a:cs typeface="Times New Roman"/>
                        </a:rPr>
                        <a:t>int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en-US" sz="1100" dirty="0" err="1">
                          <a:latin typeface="Courier New"/>
                          <a:ea typeface="Times New Roman"/>
                          <a:cs typeface="Times New Roman"/>
                        </a:rPr>
                        <a:t>fromIndex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1100" dirty="0" err="1">
                          <a:latin typeface="Courier New"/>
                          <a:ea typeface="Times New Roman"/>
                          <a:cs typeface="Times New Roman"/>
                        </a:rPr>
                        <a:t>int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en-US" sz="1100" dirty="0" err="1">
                          <a:latin typeface="Courier New"/>
                          <a:ea typeface="Times New Roman"/>
                          <a:cs typeface="Times New Roman"/>
                        </a:rPr>
                        <a:t>toIndex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          Removes from this List all of the elements whose index is between </a:t>
                      </a:r>
                      <a:r>
                        <a:rPr lang="en-US" sz="1400" dirty="0" err="1">
                          <a:latin typeface="Times New Roman"/>
                          <a:ea typeface="Times New Roman"/>
                          <a:cs typeface="Times New Roman"/>
                        </a:rPr>
                        <a:t>fromIndex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, inclusive and </a:t>
                      </a:r>
                      <a:r>
                        <a:rPr lang="en-US" sz="1400" dirty="0" err="1">
                          <a:latin typeface="Times New Roman"/>
                          <a:ea typeface="Times New Roman"/>
                          <a:cs typeface="Times New Roman"/>
                        </a:rPr>
                        <a:t>toIndex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, exclusive.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91196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ourier New"/>
                          <a:ea typeface="Times New Roman"/>
                          <a:cs typeface="Times New Roman"/>
                        </a:rPr>
                        <a:t> void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 err="1">
                          <a:solidFill>
                            <a:srgbClr val="0000FF"/>
                          </a:solidFill>
                          <a:latin typeface="Courier New"/>
                          <a:ea typeface="Times New Roman"/>
                          <a:cs typeface="Times New Roman"/>
                          <a:hlinkClick r:id="rId2"/>
                        </a:rPr>
                        <a:t>ensureCapacity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dirty="0" err="1">
                          <a:latin typeface="Courier New"/>
                          <a:ea typeface="Times New Roman"/>
                          <a:cs typeface="Times New Roman"/>
                        </a:rPr>
                        <a:t>int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en-US" sz="1100" dirty="0" err="1">
                          <a:latin typeface="Courier New"/>
                          <a:ea typeface="Times New Roman"/>
                          <a:cs typeface="Times New Roman"/>
                        </a:rPr>
                        <a:t>minCapacity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          Increases the capacity of this </a:t>
                      </a:r>
                      <a:r>
                        <a:rPr lang="en-US" sz="1100" dirty="0" err="1">
                          <a:latin typeface="Courier New"/>
                          <a:ea typeface="Times New Roman"/>
                          <a:cs typeface="Times New Roman"/>
                        </a:rPr>
                        <a:t>ArrayList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instance, if necessary, to ensure that it can hold at least the number of elements specified by the minimum capacity argument.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3689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 void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dirty="0" err="1">
                          <a:solidFill>
                            <a:srgbClr val="0000FF"/>
                          </a:solidFill>
                          <a:latin typeface="Courier New"/>
                          <a:ea typeface="Times New Roman"/>
                          <a:cs typeface="Times New Roman"/>
                          <a:hlinkClick r:id="rId2"/>
                        </a:rPr>
                        <a:t>trimToSize</a:t>
                      </a:r>
                      <a:r>
                        <a:rPr lang="en-US" sz="1100" dirty="0">
                          <a:latin typeface="Courier New"/>
                          <a:ea typeface="Times New Roman"/>
                          <a:cs typeface="Times New Roman"/>
                        </a:rPr>
                        <a:t>()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          Trims the capacity of this </a:t>
                      </a:r>
                      <a:r>
                        <a:rPr lang="en-US" sz="1100" dirty="0" err="1">
                          <a:latin typeface="Courier New"/>
                          <a:ea typeface="Times New Roman"/>
                          <a:cs typeface="Times New Roman"/>
                        </a:rPr>
                        <a:t>ArrayList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instance to be the list's current size.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059" marR="23059" marT="23061" marB="2306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65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BD5658FF-AC61-4E9C-A7DD-950D5D6874D8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177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252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Two-Dimensional Arrays</a:t>
            </a:r>
          </a:p>
        </p:txBody>
      </p:sp>
      <p:sp>
        <p:nvSpPr>
          <p:cNvPr id="2252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294688" cy="2065338"/>
          </a:xfrm>
        </p:spPr>
        <p:txBody>
          <a:bodyPr/>
          <a:lstStyle/>
          <a:p>
            <a:pPr eaLnBrk="1" hangingPunct="1"/>
            <a:r>
              <a:rPr lang="en-US" sz="2800" smtClean="0"/>
              <a:t>A two-dimensional array is an array of arrays. </a:t>
            </a:r>
          </a:p>
          <a:p>
            <a:pPr eaLnBrk="1" hangingPunct="1"/>
            <a:r>
              <a:rPr lang="en-US" sz="2800" smtClean="0"/>
              <a:t>It can be thought of as having rows and columns.</a:t>
            </a:r>
          </a:p>
          <a:p>
            <a:pPr eaLnBrk="1" hangingPunct="1"/>
            <a:r>
              <a:rPr lang="en-US" sz="2800" smtClean="0"/>
              <a:t>Elements are accessed by specifying 2 subscripts/indices: the </a:t>
            </a:r>
            <a:r>
              <a:rPr lang="en-US" sz="2800" u="sng" smtClean="0"/>
              <a:t>row</a:t>
            </a:r>
            <a:r>
              <a:rPr lang="en-US" sz="2800" smtClean="0"/>
              <a:t> and the </a:t>
            </a:r>
            <a:r>
              <a:rPr lang="en-US" sz="2800" u="sng" smtClean="0"/>
              <a:t>column</a:t>
            </a:r>
            <a:endParaRPr lang="en-US" sz="2800" smtClean="0"/>
          </a:p>
          <a:p>
            <a:pPr eaLnBrk="1" hangingPunct="1"/>
            <a:endParaRPr lang="en-US" sz="2800" smtClean="0"/>
          </a:p>
        </p:txBody>
      </p:sp>
      <p:grpSp>
        <p:nvGrpSpPr>
          <p:cNvPr id="225285" name="Group 41"/>
          <p:cNvGrpSpPr>
            <a:grpSpLocks/>
          </p:cNvGrpSpPr>
          <p:nvPr/>
        </p:nvGrpSpPr>
        <p:grpSpPr bwMode="auto">
          <a:xfrm>
            <a:off x="1295400" y="3873500"/>
            <a:ext cx="6172200" cy="2451100"/>
            <a:chOff x="864" y="2256"/>
            <a:chExt cx="3888" cy="1544"/>
          </a:xfrm>
        </p:grpSpPr>
        <p:sp>
          <p:nvSpPr>
            <p:cNvPr id="225286" name="Rectangle 20"/>
            <p:cNvSpPr>
              <a:spLocks noChangeArrowheads="1"/>
            </p:cNvSpPr>
            <p:nvPr/>
          </p:nvSpPr>
          <p:spPr bwMode="auto">
            <a:xfrm>
              <a:off x="3900" y="3474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87" name="Rectangle 19"/>
            <p:cNvSpPr>
              <a:spLocks noChangeArrowheads="1"/>
            </p:cNvSpPr>
            <p:nvPr/>
          </p:nvSpPr>
          <p:spPr bwMode="auto">
            <a:xfrm>
              <a:off x="3048" y="3474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88" name="Rectangle 18"/>
            <p:cNvSpPr>
              <a:spLocks noChangeArrowheads="1"/>
            </p:cNvSpPr>
            <p:nvPr/>
          </p:nvSpPr>
          <p:spPr bwMode="auto">
            <a:xfrm>
              <a:off x="2196" y="3474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89" name="Rectangle 16"/>
            <p:cNvSpPr>
              <a:spLocks noChangeArrowheads="1"/>
            </p:cNvSpPr>
            <p:nvPr/>
          </p:nvSpPr>
          <p:spPr bwMode="auto">
            <a:xfrm>
              <a:off x="3900" y="3148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90" name="Rectangle 15"/>
            <p:cNvSpPr>
              <a:spLocks noChangeArrowheads="1"/>
            </p:cNvSpPr>
            <p:nvPr/>
          </p:nvSpPr>
          <p:spPr bwMode="auto">
            <a:xfrm>
              <a:off x="3048" y="3148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91" name="Rectangle 14"/>
            <p:cNvSpPr>
              <a:spLocks noChangeArrowheads="1"/>
            </p:cNvSpPr>
            <p:nvPr/>
          </p:nvSpPr>
          <p:spPr bwMode="auto">
            <a:xfrm>
              <a:off x="2196" y="3148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92" name="Rectangle 12"/>
            <p:cNvSpPr>
              <a:spLocks noChangeArrowheads="1"/>
            </p:cNvSpPr>
            <p:nvPr/>
          </p:nvSpPr>
          <p:spPr bwMode="auto">
            <a:xfrm>
              <a:off x="3900" y="2822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93" name="Rectangle 11"/>
            <p:cNvSpPr>
              <a:spLocks noChangeArrowheads="1"/>
            </p:cNvSpPr>
            <p:nvPr/>
          </p:nvSpPr>
          <p:spPr bwMode="auto">
            <a:xfrm>
              <a:off x="3048" y="2822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94" name="Rectangle 10"/>
            <p:cNvSpPr>
              <a:spLocks noChangeArrowheads="1"/>
            </p:cNvSpPr>
            <p:nvPr/>
          </p:nvSpPr>
          <p:spPr bwMode="auto">
            <a:xfrm>
              <a:off x="2196" y="2822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95" name="Rectangle 9"/>
            <p:cNvSpPr>
              <a:spLocks noChangeArrowheads="1"/>
            </p:cNvSpPr>
            <p:nvPr/>
          </p:nvSpPr>
          <p:spPr bwMode="auto">
            <a:xfrm>
              <a:off x="1344" y="2822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96" name="Rectangle 8"/>
            <p:cNvSpPr>
              <a:spLocks noChangeArrowheads="1"/>
            </p:cNvSpPr>
            <p:nvPr/>
          </p:nvSpPr>
          <p:spPr bwMode="auto">
            <a:xfrm>
              <a:off x="3900" y="2496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97" name="Rectangle 7"/>
            <p:cNvSpPr>
              <a:spLocks noChangeArrowheads="1"/>
            </p:cNvSpPr>
            <p:nvPr/>
          </p:nvSpPr>
          <p:spPr bwMode="auto">
            <a:xfrm>
              <a:off x="3048" y="2496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98" name="Rectangle 6"/>
            <p:cNvSpPr>
              <a:spLocks noChangeArrowheads="1"/>
            </p:cNvSpPr>
            <p:nvPr/>
          </p:nvSpPr>
          <p:spPr bwMode="auto">
            <a:xfrm>
              <a:off x="2196" y="2496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299" name="Rectangle 5"/>
            <p:cNvSpPr>
              <a:spLocks noChangeArrowheads="1"/>
            </p:cNvSpPr>
            <p:nvPr/>
          </p:nvSpPr>
          <p:spPr bwMode="auto">
            <a:xfrm>
              <a:off x="1344" y="2496"/>
              <a:ext cx="8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225300" name="Line 21"/>
            <p:cNvSpPr>
              <a:spLocks noChangeShapeType="1"/>
            </p:cNvSpPr>
            <p:nvPr/>
          </p:nvSpPr>
          <p:spPr bwMode="auto">
            <a:xfrm>
              <a:off x="1344" y="2496"/>
              <a:ext cx="340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301" name="Line 22"/>
            <p:cNvSpPr>
              <a:spLocks noChangeShapeType="1"/>
            </p:cNvSpPr>
            <p:nvPr/>
          </p:nvSpPr>
          <p:spPr bwMode="auto">
            <a:xfrm>
              <a:off x="1344" y="2822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302" name="Line 23"/>
            <p:cNvSpPr>
              <a:spLocks noChangeShapeType="1"/>
            </p:cNvSpPr>
            <p:nvPr/>
          </p:nvSpPr>
          <p:spPr bwMode="auto">
            <a:xfrm>
              <a:off x="1344" y="314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303" name="Line 25"/>
            <p:cNvSpPr>
              <a:spLocks noChangeShapeType="1"/>
            </p:cNvSpPr>
            <p:nvPr/>
          </p:nvSpPr>
          <p:spPr bwMode="auto">
            <a:xfrm>
              <a:off x="1344" y="3512"/>
              <a:ext cx="340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304" name="Line 26"/>
            <p:cNvSpPr>
              <a:spLocks noChangeShapeType="1"/>
            </p:cNvSpPr>
            <p:nvPr/>
          </p:nvSpPr>
          <p:spPr bwMode="auto">
            <a:xfrm>
              <a:off x="1344" y="2496"/>
              <a:ext cx="0" cy="10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305" name="Line 27"/>
            <p:cNvSpPr>
              <a:spLocks noChangeShapeType="1"/>
            </p:cNvSpPr>
            <p:nvPr/>
          </p:nvSpPr>
          <p:spPr bwMode="auto">
            <a:xfrm>
              <a:off x="2196" y="2496"/>
              <a:ext cx="12" cy="10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306" name="Line 28"/>
            <p:cNvSpPr>
              <a:spLocks noChangeShapeType="1"/>
            </p:cNvSpPr>
            <p:nvPr/>
          </p:nvSpPr>
          <p:spPr bwMode="auto">
            <a:xfrm>
              <a:off x="3048" y="2496"/>
              <a:ext cx="0" cy="10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307" name="Line 29"/>
            <p:cNvSpPr>
              <a:spLocks noChangeShapeType="1"/>
            </p:cNvSpPr>
            <p:nvPr/>
          </p:nvSpPr>
          <p:spPr bwMode="auto">
            <a:xfrm>
              <a:off x="3900" y="2496"/>
              <a:ext cx="0" cy="10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308" name="Line 30"/>
            <p:cNvSpPr>
              <a:spLocks noChangeShapeType="1"/>
            </p:cNvSpPr>
            <p:nvPr/>
          </p:nvSpPr>
          <p:spPr bwMode="auto">
            <a:xfrm>
              <a:off x="4752" y="2496"/>
              <a:ext cx="0" cy="10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309" name="Text Box 33"/>
            <p:cNvSpPr txBox="1">
              <a:spLocks noChangeArrowheads="1"/>
            </p:cNvSpPr>
            <p:nvPr/>
          </p:nvSpPr>
          <p:spPr bwMode="auto">
            <a:xfrm>
              <a:off x="864" y="2544"/>
              <a:ext cx="4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row 0</a:t>
              </a:r>
            </a:p>
          </p:txBody>
        </p:sp>
        <p:sp>
          <p:nvSpPr>
            <p:cNvPr id="225310" name="Text Box 34"/>
            <p:cNvSpPr txBox="1">
              <a:spLocks noChangeArrowheads="1"/>
            </p:cNvSpPr>
            <p:nvPr/>
          </p:nvSpPr>
          <p:spPr bwMode="auto">
            <a:xfrm>
              <a:off x="2304" y="2256"/>
              <a:ext cx="6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column 1</a:t>
              </a:r>
            </a:p>
          </p:txBody>
        </p:sp>
        <p:sp>
          <p:nvSpPr>
            <p:cNvPr id="225311" name="Text Box 35"/>
            <p:cNvSpPr txBox="1">
              <a:spLocks noChangeArrowheads="1"/>
            </p:cNvSpPr>
            <p:nvPr/>
          </p:nvSpPr>
          <p:spPr bwMode="auto">
            <a:xfrm>
              <a:off x="3168" y="2256"/>
              <a:ext cx="6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column 2</a:t>
              </a:r>
            </a:p>
          </p:txBody>
        </p:sp>
        <p:sp>
          <p:nvSpPr>
            <p:cNvPr id="225312" name="Text Box 36"/>
            <p:cNvSpPr txBox="1">
              <a:spLocks noChangeArrowheads="1"/>
            </p:cNvSpPr>
            <p:nvPr/>
          </p:nvSpPr>
          <p:spPr bwMode="auto">
            <a:xfrm>
              <a:off x="4032" y="2256"/>
              <a:ext cx="6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column 3</a:t>
              </a:r>
            </a:p>
          </p:txBody>
        </p:sp>
        <p:sp>
          <p:nvSpPr>
            <p:cNvPr id="225313" name="Text Box 37"/>
            <p:cNvSpPr txBox="1">
              <a:spLocks noChangeArrowheads="1"/>
            </p:cNvSpPr>
            <p:nvPr/>
          </p:nvSpPr>
          <p:spPr bwMode="auto">
            <a:xfrm>
              <a:off x="1440" y="2256"/>
              <a:ext cx="6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column 0</a:t>
              </a:r>
            </a:p>
          </p:txBody>
        </p:sp>
        <p:sp>
          <p:nvSpPr>
            <p:cNvPr id="225314" name="Text Box 38"/>
            <p:cNvSpPr txBox="1">
              <a:spLocks noChangeArrowheads="1"/>
            </p:cNvSpPr>
            <p:nvPr/>
          </p:nvSpPr>
          <p:spPr bwMode="auto">
            <a:xfrm>
              <a:off x="864" y="2880"/>
              <a:ext cx="4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row 1</a:t>
              </a:r>
            </a:p>
          </p:txBody>
        </p:sp>
        <p:sp>
          <p:nvSpPr>
            <p:cNvPr id="225315" name="Text Box 39"/>
            <p:cNvSpPr txBox="1">
              <a:spLocks noChangeArrowheads="1"/>
            </p:cNvSpPr>
            <p:nvPr/>
          </p:nvSpPr>
          <p:spPr bwMode="auto">
            <a:xfrm>
              <a:off x="864" y="3216"/>
              <a:ext cx="4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row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28A66990-95FE-450B-B036-BA6D1FB44177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Declaring a two-dimensional array requires two sets of brackets and two size declarators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first one is for the number of </a:t>
            </a:r>
            <a:r>
              <a:rPr lang="en-US" sz="2000" u="sng" smtClean="0"/>
              <a:t>rows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second one is for the number of </a:t>
            </a:r>
            <a:r>
              <a:rPr lang="en-US" sz="2000" u="sng" smtClean="0"/>
              <a:t>columns</a:t>
            </a:r>
            <a:r>
              <a:rPr lang="en-US" sz="2000" smtClean="0"/>
              <a:t>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800" smtClean="0"/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double[][] scores = new double[3][4];</a:t>
            </a:r>
            <a:br>
              <a:rPr lang="en-US" sz="1800" b="1" smtClean="0">
                <a:latin typeface="Courier New" panose="02070309020205020404" pitchFamily="49" charset="0"/>
              </a:rPr>
            </a:br>
            <a:r>
              <a:rPr lang="en-US" sz="1800" b="1" smtClean="0">
                <a:latin typeface="Courier New" panose="02070309020205020404" pitchFamily="49" charset="0"/>
              </a:rPr>
              <a:t/>
            </a:r>
            <a:br>
              <a:rPr lang="en-US" sz="1800" b="1" smtClean="0">
                <a:latin typeface="Courier New" panose="02070309020205020404" pitchFamily="49" charset="0"/>
              </a:rPr>
            </a:br>
            <a:endParaRPr lang="en-US" sz="1800" b="1" smtClean="0">
              <a:latin typeface="Courier New" panose="02070309020205020404" pitchFamily="49" charset="0"/>
            </a:endParaRPr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sz="4000" b="1" smtClean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two sets of brackets in the data type indicate that the scores variable will reference a two-dimensional array.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Notice that each size declarator is enclosed in its own set of brackets.</a:t>
            </a:r>
          </a:p>
        </p:txBody>
      </p:sp>
      <p:sp>
        <p:nvSpPr>
          <p:cNvPr id="22630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Two-Dimensional Arrays</a:t>
            </a:r>
          </a:p>
        </p:txBody>
      </p:sp>
      <p:sp>
        <p:nvSpPr>
          <p:cNvPr id="226309" name="AutoShape 4"/>
          <p:cNvSpPr>
            <a:spLocks/>
          </p:cNvSpPr>
          <p:nvPr/>
        </p:nvSpPr>
        <p:spPr bwMode="auto">
          <a:xfrm rot="5400000">
            <a:off x="2328863" y="3429000"/>
            <a:ext cx="152400" cy="457200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226310" name="Text Box 6"/>
          <p:cNvSpPr txBox="1">
            <a:spLocks noChangeArrowheads="1"/>
          </p:cNvSpPr>
          <p:nvPr/>
        </p:nvSpPr>
        <p:spPr bwMode="auto">
          <a:xfrm>
            <a:off x="1189038" y="3832225"/>
            <a:ext cx="2468562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>
                <a:solidFill>
                  <a:srgbClr val="FF3300"/>
                </a:solidFill>
              </a:rPr>
              <a:t>two dimensional array</a:t>
            </a:r>
          </a:p>
        </p:txBody>
      </p:sp>
      <p:sp>
        <p:nvSpPr>
          <p:cNvPr id="226311" name="Text Box 7"/>
          <p:cNvSpPr txBox="1">
            <a:spLocks noChangeArrowheads="1"/>
          </p:cNvSpPr>
          <p:nvPr/>
        </p:nvSpPr>
        <p:spPr bwMode="auto">
          <a:xfrm>
            <a:off x="5105400" y="3886200"/>
            <a:ext cx="690563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>
                <a:solidFill>
                  <a:srgbClr val="FF3300"/>
                </a:solidFill>
              </a:rPr>
              <a:t>rows</a:t>
            </a:r>
          </a:p>
        </p:txBody>
      </p:sp>
      <p:sp>
        <p:nvSpPr>
          <p:cNvPr id="226312" name="Text Box 9"/>
          <p:cNvSpPr txBox="1">
            <a:spLocks noChangeArrowheads="1"/>
          </p:cNvSpPr>
          <p:nvPr/>
        </p:nvSpPr>
        <p:spPr bwMode="auto">
          <a:xfrm>
            <a:off x="5943600" y="3886200"/>
            <a:ext cx="1057275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>
                <a:solidFill>
                  <a:srgbClr val="FF3300"/>
                </a:solidFill>
              </a:rPr>
              <a:t>columns</a:t>
            </a:r>
          </a:p>
        </p:txBody>
      </p:sp>
      <p:sp>
        <p:nvSpPr>
          <p:cNvPr id="226313" name="Line 10"/>
          <p:cNvSpPr>
            <a:spLocks noChangeShapeType="1"/>
          </p:cNvSpPr>
          <p:nvPr/>
        </p:nvSpPr>
        <p:spPr bwMode="auto">
          <a:xfrm flipV="1">
            <a:off x="5486400" y="3581400"/>
            <a:ext cx="7620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6314" name="Line 11"/>
          <p:cNvSpPr>
            <a:spLocks noChangeShapeType="1"/>
          </p:cNvSpPr>
          <p:nvPr/>
        </p:nvSpPr>
        <p:spPr bwMode="auto">
          <a:xfrm flipH="1" flipV="1">
            <a:off x="6019800" y="3581400"/>
            <a:ext cx="30480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3284D040-BC65-4D8C-8B36-82188B4A8638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179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283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Accessing Two-Dimensional Array Elements</a:t>
            </a:r>
          </a:p>
        </p:txBody>
      </p:sp>
      <p:sp>
        <p:nvSpPr>
          <p:cNvPr id="22835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When processing the data in a two-dimensional array, each element has two subscripts:</a:t>
            </a:r>
          </a:p>
          <a:p>
            <a:pPr lvl="1" eaLnBrk="1" hangingPunct="1"/>
            <a:r>
              <a:rPr lang="en-US" sz="2400" smtClean="0"/>
              <a:t>one for its row and </a:t>
            </a:r>
          </a:p>
          <a:p>
            <a:pPr lvl="1" eaLnBrk="1" hangingPunct="1"/>
            <a:r>
              <a:rPr lang="en-US" sz="2400" smtClean="0"/>
              <a:t>another for its column.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215063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Box 2"/>
          <p:cNvSpPr txBox="1">
            <a:spLocks noChangeArrowheads="1"/>
          </p:cNvSpPr>
          <p:nvPr/>
        </p:nvSpPr>
        <p:spPr bwMode="auto">
          <a:xfrm>
            <a:off x="6553200" y="304800"/>
            <a:ext cx="2286000" cy="4894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First the array is declared and created.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 loop is used to assign a value to each element.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Then a loop is used to output each element’s value.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   </a:t>
            </a:r>
          </a:p>
        </p:txBody>
      </p:sp>
      <p:sp>
        <p:nvSpPr>
          <p:cNvPr id="32772" name="Right Arrow 3"/>
          <p:cNvSpPr>
            <a:spLocks noChangeArrowheads="1"/>
          </p:cNvSpPr>
          <p:nvPr/>
        </p:nvSpPr>
        <p:spPr bwMode="auto">
          <a:xfrm>
            <a:off x="6705600" y="47244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                               </a:t>
            </a:r>
          </a:p>
        </p:txBody>
      </p:sp>
      <p:sp>
        <p:nvSpPr>
          <p:cNvPr id="32773" name="Right Arrow 4"/>
          <p:cNvSpPr>
            <a:spLocks noChangeArrowheads="1"/>
          </p:cNvSpPr>
          <p:nvPr/>
        </p:nvSpPr>
        <p:spPr bwMode="auto">
          <a:xfrm>
            <a:off x="6705600" y="14478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32774" name="Right Arrow 5"/>
          <p:cNvSpPr>
            <a:spLocks noChangeArrowheads="1"/>
          </p:cNvSpPr>
          <p:nvPr/>
        </p:nvSpPr>
        <p:spPr bwMode="auto">
          <a:xfrm>
            <a:off x="6705600" y="28956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32775" name="Right Arrow 6"/>
          <p:cNvSpPr>
            <a:spLocks noChangeArrowheads="1"/>
          </p:cNvSpPr>
          <p:nvPr/>
        </p:nvSpPr>
        <p:spPr bwMode="auto">
          <a:xfrm>
            <a:off x="457200" y="55626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                               </a:t>
            </a:r>
          </a:p>
        </p:txBody>
      </p:sp>
      <p:sp>
        <p:nvSpPr>
          <p:cNvPr id="32776" name="Right Arrow 7"/>
          <p:cNvSpPr>
            <a:spLocks noChangeArrowheads="1"/>
          </p:cNvSpPr>
          <p:nvPr/>
        </p:nvSpPr>
        <p:spPr bwMode="auto">
          <a:xfrm>
            <a:off x="457200" y="21336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32777" name="Right Arrow 8"/>
          <p:cNvSpPr>
            <a:spLocks noChangeArrowheads="1"/>
          </p:cNvSpPr>
          <p:nvPr/>
        </p:nvSpPr>
        <p:spPr bwMode="auto">
          <a:xfrm>
            <a:off x="457200" y="42672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286375"/>
            <a:ext cx="34004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75A620F0-5015-4AA9-9EBE-4E9F3E43B89B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180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304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Accessing Two-Dimensional Array Elements</a:t>
            </a:r>
          </a:p>
        </p:txBody>
      </p:sp>
      <p:sp>
        <p:nvSpPr>
          <p:cNvPr id="230404" name="Rectangle 55"/>
          <p:cNvSpPr>
            <a:spLocks noChangeArrowheads="1"/>
          </p:cNvSpPr>
          <p:nvPr/>
        </p:nvSpPr>
        <p:spPr bwMode="auto">
          <a:xfrm>
            <a:off x="7253288" y="36576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scores[0][3]</a:t>
            </a:r>
          </a:p>
        </p:txBody>
      </p:sp>
      <p:sp>
        <p:nvSpPr>
          <p:cNvPr id="230405" name="Rectangle 56"/>
          <p:cNvSpPr>
            <a:spLocks noChangeArrowheads="1"/>
          </p:cNvSpPr>
          <p:nvPr/>
        </p:nvSpPr>
        <p:spPr bwMode="auto">
          <a:xfrm>
            <a:off x="5800725" y="36576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scores[0][2]</a:t>
            </a:r>
          </a:p>
        </p:txBody>
      </p:sp>
      <p:sp>
        <p:nvSpPr>
          <p:cNvPr id="230406" name="Rectangle 57"/>
          <p:cNvSpPr>
            <a:spLocks noChangeArrowheads="1"/>
          </p:cNvSpPr>
          <p:nvPr/>
        </p:nvSpPr>
        <p:spPr bwMode="auto">
          <a:xfrm>
            <a:off x="4348163" y="36576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scores[0][1]</a:t>
            </a:r>
          </a:p>
        </p:txBody>
      </p:sp>
      <p:sp>
        <p:nvSpPr>
          <p:cNvPr id="230407" name="Rectangle 58"/>
          <p:cNvSpPr>
            <a:spLocks noChangeArrowheads="1"/>
          </p:cNvSpPr>
          <p:nvPr/>
        </p:nvSpPr>
        <p:spPr bwMode="auto">
          <a:xfrm>
            <a:off x="2895600" y="36576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scores[0][0]</a:t>
            </a:r>
          </a:p>
        </p:txBody>
      </p:sp>
      <p:sp>
        <p:nvSpPr>
          <p:cNvPr id="230408" name="Text Box 69"/>
          <p:cNvSpPr txBox="1">
            <a:spLocks noChangeArrowheads="1"/>
          </p:cNvSpPr>
          <p:nvPr/>
        </p:nvSpPr>
        <p:spPr bwMode="auto">
          <a:xfrm>
            <a:off x="2133600" y="3657600"/>
            <a:ext cx="71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row 0</a:t>
            </a:r>
          </a:p>
        </p:txBody>
      </p:sp>
      <p:sp>
        <p:nvSpPr>
          <p:cNvPr id="230409" name="Text Box 70"/>
          <p:cNvSpPr txBox="1">
            <a:spLocks noChangeArrowheads="1"/>
          </p:cNvSpPr>
          <p:nvPr/>
        </p:nvSpPr>
        <p:spPr bwMode="auto">
          <a:xfrm>
            <a:off x="4532313" y="3248025"/>
            <a:ext cx="104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column 1</a:t>
            </a:r>
          </a:p>
        </p:txBody>
      </p:sp>
      <p:sp>
        <p:nvSpPr>
          <p:cNvPr id="230410" name="Text Box 71"/>
          <p:cNvSpPr txBox="1">
            <a:spLocks noChangeArrowheads="1"/>
          </p:cNvSpPr>
          <p:nvPr/>
        </p:nvSpPr>
        <p:spPr bwMode="auto">
          <a:xfrm>
            <a:off x="6005513" y="3248025"/>
            <a:ext cx="104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column 2</a:t>
            </a:r>
          </a:p>
        </p:txBody>
      </p:sp>
      <p:sp>
        <p:nvSpPr>
          <p:cNvPr id="230411" name="Text Box 72"/>
          <p:cNvSpPr txBox="1">
            <a:spLocks noChangeArrowheads="1"/>
          </p:cNvSpPr>
          <p:nvPr/>
        </p:nvSpPr>
        <p:spPr bwMode="auto">
          <a:xfrm>
            <a:off x="7478713" y="3248025"/>
            <a:ext cx="104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column 3</a:t>
            </a:r>
          </a:p>
        </p:txBody>
      </p:sp>
      <p:sp>
        <p:nvSpPr>
          <p:cNvPr id="230412" name="Text Box 73"/>
          <p:cNvSpPr txBox="1">
            <a:spLocks noChangeArrowheads="1"/>
          </p:cNvSpPr>
          <p:nvPr/>
        </p:nvSpPr>
        <p:spPr bwMode="auto">
          <a:xfrm>
            <a:off x="3059113" y="3248025"/>
            <a:ext cx="104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column 0</a:t>
            </a:r>
          </a:p>
        </p:txBody>
      </p:sp>
      <p:sp>
        <p:nvSpPr>
          <p:cNvPr id="230413" name="Text Box 74"/>
          <p:cNvSpPr txBox="1">
            <a:spLocks noChangeArrowheads="1"/>
          </p:cNvSpPr>
          <p:nvPr/>
        </p:nvSpPr>
        <p:spPr bwMode="auto">
          <a:xfrm>
            <a:off x="2133600" y="4114800"/>
            <a:ext cx="71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row 1</a:t>
            </a:r>
          </a:p>
        </p:txBody>
      </p:sp>
      <p:sp>
        <p:nvSpPr>
          <p:cNvPr id="230414" name="Text Box 75"/>
          <p:cNvSpPr txBox="1">
            <a:spLocks noChangeArrowheads="1"/>
          </p:cNvSpPr>
          <p:nvPr/>
        </p:nvSpPr>
        <p:spPr bwMode="auto">
          <a:xfrm>
            <a:off x="2133600" y="4648200"/>
            <a:ext cx="71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row 2</a:t>
            </a:r>
          </a:p>
        </p:txBody>
      </p:sp>
      <p:sp>
        <p:nvSpPr>
          <p:cNvPr id="230415" name="Text Box 78"/>
          <p:cNvSpPr txBox="1">
            <a:spLocks noChangeArrowheads="1"/>
          </p:cNvSpPr>
          <p:nvPr/>
        </p:nvSpPr>
        <p:spPr bwMode="auto">
          <a:xfrm>
            <a:off x="228600" y="2441575"/>
            <a:ext cx="24336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Helvetica" panose="020B0604020202020204" pitchFamily="34" charset="0"/>
              </a:rPr>
              <a:t>The </a:t>
            </a:r>
            <a:r>
              <a:rPr lang="en-US" sz="1800" b="1">
                <a:latin typeface="Courier New" panose="02070309020205020404" pitchFamily="49" charset="0"/>
              </a:rPr>
              <a:t>scores</a:t>
            </a:r>
            <a:r>
              <a:rPr lang="en-US" sz="1800">
                <a:latin typeface="Courier" pitchFamily="49" charset="0"/>
              </a:rPr>
              <a:t> </a:t>
            </a:r>
            <a:r>
              <a:rPr lang="en-US" sz="1800">
                <a:latin typeface="Helvetica" panose="020B0604020202020204" pitchFamily="34" charset="0"/>
              </a:rPr>
              <a:t>variable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Helvetica" panose="020B0604020202020204" pitchFamily="34" charset="0"/>
              </a:rPr>
              <a:t>holds the address of a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Helvetica" panose="020B0604020202020204" pitchFamily="34" charset="0"/>
              </a:rPr>
              <a:t>2D array of </a:t>
            </a:r>
            <a:r>
              <a:rPr lang="en-US" sz="1800" b="1">
                <a:latin typeface="Courier New" panose="02070309020205020404" pitchFamily="49" charset="0"/>
              </a:rPr>
              <a:t>double</a:t>
            </a:r>
            <a:r>
              <a:rPr lang="en-US" sz="1800" b="1">
                <a:latin typeface="Helvetica" panose="020B0604020202020204" pitchFamily="34" charset="0"/>
              </a:rPr>
              <a:t>s</a:t>
            </a:r>
            <a:r>
              <a:rPr lang="en-US" sz="1800">
                <a:latin typeface="Helvetica" panose="020B0604020202020204" pitchFamily="34" charset="0"/>
              </a:rPr>
              <a:t>.</a:t>
            </a:r>
            <a:endParaRPr lang="en-US" sz="1800"/>
          </a:p>
        </p:txBody>
      </p:sp>
      <p:sp>
        <p:nvSpPr>
          <p:cNvPr id="230416" name="Rectangle 79"/>
          <p:cNvSpPr>
            <a:spLocks noChangeArrowheads="1"/>
          </p:cNvSpPr>
          <p:nvPr/>
        </p:nvSpPr>
        <p:spPr bwMode="auto">
          <a:xfrm>
            <a:off x="685800" y="34290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sp>
        <p:nvSpPr>
          <p:cNvPr id="230417" name="Line 81"/>
          <p:cNvSpPr>
            <a:spLocks noChangeShapeType="1"/>
          </p:cNvSpPr>
          <p:nvPr/>
        </p:nvSpPr>
        <p:spPr bwMode="auto">
          <a:xfrm>
            <a:off x="1600200" y="36576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0418" name="Rectangle 82"/>
          <p:cNvSpPr>
            <a:spLocks noChangeArrowheads="1"/>
          </p:cNvSpPr>
          <p:nvPr/>
        </p:nvSpPr>
        <p:spPr bwMode="auto">
          <a:xfrm>
            <a:off x="7253288" y="41148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scores[1][3]</a:t>
            </a:r>
          </a:p>
        </p:txBody>
      </p:sp>
      <p:sp>
        <p:nvSpPr>
          <p:cNvPr id="230419" name="Rectangle 83"/>
          <p:cNvSpPr>
            <a:spLocks noChangeArrowheads="1"/>
          </p:cNvSpPr>
          <p:nvPr/>
        </p:nvSpPr>
        <p:spPr bwMode="auto">
          <a:xfrm>
            <a:off x="5800725" y="41148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scores[1][2]</a:t>
            </a:r>
          </a:p>
        </p:txBody>
      </p:sp>
      <p:sp>
        <p:nvSpPr>
          <p:cNvPr id="230420" name="Rectangle 84"/>
          <p:cNvSpPr>
            <a:spLocks noChangeArrowheads="1"/>
          </p:cNvSpPr>
          <p:nvPr/>
        </p:nvSpPr>
        <p:spPr bwMode="auto">
          <a:xfrm>
            <a:off x="4348163" y="41148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scores[1][1]</a:t>
            </a:r>
          </a:p>
        </p:txBody>
      </p:sp>
      <p:sp>
        <p:nvSpPr>
          <p:cNvPr id="230421" name="Rectangle 85"/>
          <p:cNvSpPr>
            <a:spLocks noChangeArrowheads="1"/>
          </p:cNvSpPr>
          <p:nvPr/>
        </p:nvSpPr>
        <p:spPr bwMode="auto">
          <a:xfrm>
            <a:off x="2895600" y="41148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scores[1][0]</a:t>
            </a:r>
          </a:p>
        </p:txBody>
      </p:sp>
      <p:sp>
        <p:nvSpPr>
          <p:cNvPr id="230422" name="Rectangle 86"/>
          <p:cNvSpPr>
            <a:spLocks noChangeArrowheads="1"/>
          </p:cNvSpPr>
          <p:nvPr/>
        </p:nvSpPr>
        <p:spPr bwMode="auto">
          <a:xfrm>
            <a:off x="7253288" y="45720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scores[2][3]</a:t>
            </a:r>
          </a:p>
        </p:txBody>
      </p:sp>
      <p:sp>
        <p:nvSpPr>
          <p:cNvPr id="230423" name="Rectangle 87"/>
          <p:cNvSpPr>
            <a:spLocks noChangeArrowheads="1"/>
          </p:cNvSpPr>
          <p:nvPr/>
        </p:nvSpPr>
        <p:spPr bwMode="auto">
          <a:xfrm>
            <a:off x="5800725" y="45720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scores[2][2]</a:t>
            </a:r>
          </a:p>
        </p:txBody>
      </p:sp>
      <p:sp>
        <p:nvSpPr>
          <p:cNvPr id="230424" name="Rectangle 88"/>
          <p:cNvSpPr>
            <a:spLocks noChangeArrowheads="1"/>
          </p:cNvSpPr>
          <p:nvPr/>
        </p:nvSpPr>
        <p:spPr bwMode="auto">
          <a:xfrm>
            <a:off x="4348163" y="45720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scores[2][1]</a:t>
            </a:r>
          </a:p>
        </p:txBody>
      </p:sp>
      <p:sp>
        <p:nvSpPr>
          <p:cNvPr id="230425" name="Rectangle 89"/>
          <p:cNvSpPr>
            <a:spLocks noChangeArrowheads="1"/>
          </p:cNvSpPr>
          <p:nvPr/>
        </p:nvSpPr>
        <p:spPr bwMode="auto">
          <a:xfrm>
            <a:off x="2895600" y="45720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scores[2][0]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68D86014-E841-4542-8525-629CD9FD8CE8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181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324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Accessing Two-Dimensional Array Elements</a:t>
            </a:r>
          </a:p>
        </p:txBody>
      </p:sp>
      <p:sp>
        <p:nvSpPr>
          <p:cNvPr id="232452" name="Text Box 3"/>
          <p:cNvSpPr txBox="1">
            <a:spLocks noChangeArrowheads="1"/>
          </p:cNvSpPr>
          <p:nvPr/>
        </p:nvSpPr>
        <p:spPr bwMode="auto">
          <a:xfrm>
            <a:off x="2971800" y="1752600"/>
            <a:ext cx="51054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Minion-Regular" charset="0"/>
              </a:rPr>
              <a:t>Accessing one of the elements in a two-dimensional array requires the use of both subscripts.</a:t>
            </a:r>
            <a:br>
              <a:rPr lang="en-US" sz="1800">
                <a:latin typeface="Minion-Regular" charset="0"/>
              </a:rPr>
            </a:br>
            <a:endParaRPr lang="en-US" sz="1800" b="1">
              <a:latin typeface="Minion-Regular" charset="0"/>
            </a:endParaRP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sz="1600" b="1">
                <a:solidFill>
                  <a:srgbClr val="FF3300"/>
                </a:solidFill>
                <a:latin typeface="Courier New" panose="02070309020205020404" pitchFamily="49" charset="0"/>
              </a:rPr>
              <a:t>scores[2][1] = 95;</a:t>
            </a:r>
          </a:p>
        </p:txBody>
      </p:sp>
      <p:sp>
        <p:nvSpPr>
          <p:cNvPr id="232453" name="Rectangle 4"/>
          <p:cNvSpPr>
            <a:spLocks noChangeArrowheads="1"/>
          </p:cNvSpPr>
          <p:nvPr/>
        </p:nvSpPr>
        <p:spPr bwMode="auto">
          <a:xfrm>
            <a:off x="7253288" y="36576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0</a:t>
            </a:r>
          </a:p>
        </p:txBody>
      </p:sp>
      <p:sp>
        <p:nvSpPr>
          <p:cNvPr id="232454" name="Rectangle 5"/>
          <p:cNvSpPr>
            <a:spLocks noChangeArrowheads="1"/>
          </p:cNvSpPr>
          <p:nvPr/>
        </p:nvSpPr>
        <p:spPr bwMode="auto">
          <a:xfrm>
            <a:off x="5800725" y="36576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0</a:t>
            </a:r>
          </a:p>
        </p:txBody>
      </p:sp>
      <p:sp>
        <p:nvSpPr>
          <p:cNvPr id="232455" name="Rectangle 6"/>
          <p:cNvSpPr>
            <a:spLocks noChangeArrowheads="1"/>
          </p:cNvSpPr>
          <p:nvPr/>
        </p:nvSpPr>
        <p:spPr bwMode="auto">
          <a:xfrm>
            <a:off x="4348163" y="36576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0</a:t>
            </a:r>
          </a:p>
        </p:txBody>
      </p:sp>
      <p:sp>
        <p:nvSpPr>
          <p:cNvPr id="232456" name="Rectangle 7"/>
          <p:cNvSpPr>
            <a:spLocks noChangeArrowheads="1"/>
          </p:cNvSpPr>
          <p:nvPr/>
        </p:nvSpPr>
        <p:spPr bwMode="auto">
          <a:xfrm>
            <a:off x="2895600" y="36576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0</a:t>
            </a:r>
          </a:p>
        </p:txBody>
      </p:sp>
      <p:sp>
        <p:nvSpPr>
          <p:cNvPr id="232457" name="Text Box 8"/>
          <p:cNvSpPr txBox="1">
            <a:spLocks noChangeArrowheads="1"/>
          </p:cNvSpPr>
          <p:nvPr/>
        </p:nvSpPr>
        <p:spPr bwMode="auto">
          <a:xfrm>
            <a:off x="2133600" y="3657600"/>
            <a:ext cx="71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row 0</a:t>
            </a:r>
          </a:p>
        </p:txBody>
      </p:sp>
      <p:sp>
        <p:nvSpPr>
          <p:cNvPr id="232458" name="Text Box 9"/>
          <p:cNvSpPr txBox="1">
            <a:spLocks noChangeArrowheads="1"/>
          </p:cNvSpPr>
          <p:nvPr/>
        </p:nvSpPr>
        <p:spPr bwMode="auto">
          <a:xfrm>
            <a:off x="4532313" y="3248025"/>
            <a:ext cx="104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column 1</a:t>
            </a:r>
          </a:p>
        </p:txBody>
      </p:sp>
      <p:sp>
        <p:nvSpPr>
          <p:cNvPr id="232459" name="Text Box 10"/>
          <p:cNvSpPr txBox="1">
            <a:spLocks noChangeArrowheads="1"/>
          </p:cNvSpPr>
          <p:nvPr/>
        </p:nvSpPr>
        <p:spPr bwMode="auto">
          <a:xfrm>
            <a:off x="6005513" y="3248025"/>
            <a:ext cx="104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column 2</a:t>
            </a:r>
          </a:p>
        </p:txBody>
      </p:sp>
      <p:sp>
        <p:nvSpPr>
          <p:cNvPr id="232460" name="Text Box 11"/>
          <p:cNvSpPr txBox="1">
            <a:spLocks noChangeArrowheads="1"/>
          </p:cNvSpPr>
          <p:nvPr/>
        </p:nvSpPr>
        <p:spPr bwMode="auto">
          <a:xfrm>
            <a:off x="7478713" y="3248025"/>
            <a:ext cx="104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column 3</a:t>
            </a:r>
          </a:p>
        </p:txBody>
      </p:sp>
      <p:sp>
        <p:nvSpPr>
          <p:cNvPr id="232461" name="Text Box 12"/>
          <p:cNvSpPr txBox="1">
            <a:spLocks noChangeArrowheads="1"/>
          </p:cNvSpPr>
          <p:nvPr/>
        </p:nvSpPr>
        <p:spPr bwMode="auto">
          <a:xfrm>
            <a:off x="3059113" y="3248025"/>
            <a:ext cx="104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column 0</a:t>
            </a:r>
          </a:p>
        </p:txBody>
      </p:sp>
      <p:sp>
        <p:nvSpPr>
          <p:cNvPr id="232462" name="Text Box 13"/>
          <p:cNvSpPr txBox="1">
            <a:spLocks noChangeArrowheads="1"/>
          </p:cNvSpPr>
          <p:nvPr/>
        </p:nvSpPr>
        <p:spPr bwMode="auto">
          <a:xfrm>
            <a:off x="2133600" y="4114800"/>
            <a:ext cx="71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row 1</a:t>
            </a:r>
          </a:p>
        </p:txBody>
      </p:sp>
      <p:sp>
        <p:nvSpPr>
          <p:cNvPr id="232463" name="Text Box 14"/>
          <p:cNvSpPr txBox="1">
            <a:spLocks noChangeArrowheads="1"/>
          </p:cNvSpPr>
          <p:nvPr/>
        </p:nvSpPr>
        <p:spPr bwMode="auto">
          <a:xfrm>
            <a:off x="2133600" y="4648200"/>
            <a:ext cx="71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row 2</a:t>
            </a:r>
          </a:p>
        </p:txBody>
      </p:sp>
      <p:sp>
        <p:nvSpPr>
          <p:cNvPr id="232464" name="Rectangle 17"/>
          <p:cNvSpPr>
            <a:spLocks noChangeArrowheads="1"/>
          </p:cNvSpPr>
          <p:nvPr/>
        </p:nvSpPr>
        <p:spPr bwMode="auto">
          <a:xfrm>
            <a:off x="685800" y="34290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sp>
        <p:nvSpPr>
          <p:cNvPr id="232465" name="Line 18"/>
          <p:cNvSpPr>
            <a:spLocks noChangeShapeType="1"/>
          </p:cNvSpPr>
          <p:nvPr/>
        </p:nvSpPr>
        <p:spPr bwMode="auto">
          <a:xfrm>
            <a:off x="1600200" y="36576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2466" name="Rectangle 19"/>
          <p:cNvSpPr>
            <a:spLocks noChangeArrowheads="1"/>
          </p:cNvSpPr>
          <p:nvPr/>
        </p:nvSpPr>
        <p:spPr bwMode="auto">
          <a:xfrm>
            <a:off x="7253288" y="41148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0</a:t>
            </a:r>
          </a:p>
        </p:txBody>
      </p:sp>
      <p:sp>
        <p:nvSpPr>
          <p:cNvPr id="232467" name="Rectangle 20"/>
          <p:cNvSpPr>
            <a:spLocks noChangeArrowheads="1"/>
          </p:cNvSpPr>
          <p:nvPr/>
        </p:nvSpPr>
        <p:spPr bwMode="auto">
          <a:xfrm>
            <a:off x="5800725" y="41148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0</a:t>
            </a:r>
          </a:p>
        </p:txBody>
      </p:sp>
      <p:sp>
        <p:nvSpPr>
          <p:cNvPr id="232468" name="Rectangle 21"/>
          <p:cNvSpPr>
            <a:spLocks noChangeArrowheads="1"/>
          </p:cNvSpPr>
          <p:nvPr/>
        </p:nvSpPr>
        <p:spPr bwMode="auto">
          <a:xfrm>
            <a:off x="4348163" y="41148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0</a:t>
            </a:r>
          </a:p>
        </p:txBody>
      </p:sp>
      <p:sp>
        <p:nvSpPr>
          <p:cNvPr id="232469" name="Rectangle 22"/>
          <p:cNvSpPr>
            <a:spLocks noChangeArrowheads="1"/>
          </p:cNvSpPr>
          <p:nvPr/>
        </p:nvSpPr>
        <p:spPr bwMode="auto">
          <a:xfrm>
            <a:off x="2895600" y="41148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0</a:t>
            </a:r>
          </a:p>
        </p:txBody>
      </p:sp>
      <p:sp>
        <p:nvSpPr>
          <p:cNvPr id="232470" name="Rectangle 23"/>
          <p:cNvSpPr>
            <a:spLocks noChangeArrowheads="1"/>
          </p:cNvSpPr>
          <p:nvPr/>
        </p:nvSpPr>
        <p:spPr bwMode="auto">
          <a:xfrm>
            <a:off x="7253288" y="45720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0</a:t>
            </a:r>
          </a:p>
        </p:txBody>
      </p:sp>
      <p:sp>
        <p:nvSpPr>
          <p:cNvPr id="232471" name="Rectangle 24"/>
          <p:cNvSpPr>
            <a:spLocks noChangeArrowheads="1"/>
          </p:cNvSpPr>
          <p:nvPr/>
        </p:nvSpPr>
        <p:spPr bwMode="auto">
          <a:xfrm>
            <a:off x="5800725" y="45720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0</a:t>
            </a:r>
          </a:p>
        </p:txBody>
      </p:sp>
      <p:sp>
        <p:nvSpPr>
          <p:cNvPr id="232472" name="Rectangle 25"/>
          <p:cNvSpPr>
            <a:spLocks noChangeArrowheads="1"/>
          </p:cNvSpPr>
          <p:nvPr/>
        </p:nvSpPr>
        <p:spPr bwMode="auto">
          <a:xfrm>
            <a:off x="4348163" y="45720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>
                <a:solidFill>
                  <a:srgbClr val="FF3300"/>
                </a:solidFill>
              </a:rPr>
              <a:t>95</a:t>
            </a:r>
            <a:endParaRPr lang="en-US" sz="2000" b="1">
              <a:solidFill>
                <a:srgbClr val="FFFF00"/>
              </a:solidFill>
            </a:endParaRPr>
          </a:p>
        </p:txBody>
      </p:sp>
      <p:sp>
        <p:nvSpPr>
          <p:cNvPr id="232473" name="Rectangle 26"/>
          <p:cNvSpPr>
            <a:spLocks noChangeArrowheads="1"/>
          </p:cNvSpPr>
          <p:nvPr/>
        </p:nvSpPr>
        <p:spPr bwMode="auto">
          <a:xfrm>
            <a:off x="2895600" y="45720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0</a:t>
            </a:r>
          </a:p>
        </p:txBody>
      </p:sp>
      <p:sp>
        <p:nvSpPr>
          <p:cNvPr id="232474" name="Text Box 31"/>
          <p:cNvSpPr txBox="1">
            <a:spLocks noChangeArrowheads="1"/>
          </p:cNvSpPr>
          <p:nvPr/>
        </p:nvSpPr>
        <p:spPr bwMode="auto">
          <a:xfrm>
            <a:off x="228600" y="2441575"/>
            <a:ext cx="24336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Helvetica" panose="020B0604020202020204" pitchFamily="34" charset="0"/>
              </a:rPr>
              <a:t>The </a:t>
            </a:r>
            <a:r>
              <a:rPr lang="en-US" sz="1800" b="1">
                <a:latin typeface="Courier New" panose="02070309020205020404" pitchFamily="49" charset="0"/>
              </a:rPr>
              <a:t>scores</a:t>
            </a:r>
            <a:r>
              <a:rPr lang="en-US" sz="1800">
                <a:latin typeface="Courier" pitchFamily="49" charset="0"/>
              </a:rPr>
              <a:t> </a:t>
            </a:r>
            <a:r>
              <a:rPr lang="en-US" sz="1800">
                <a:latin typeface="Helvetica" panose="020B0604020202020204" pitchFamily="34" charset="0"/>
              </a:rPr>
              <a:t>variable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Helvetica" panose="020B0604020202020204" pitchFamily="34" charset="0"/>
              </a:rPr>
              <a:t>holds the address of a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>
                <a:latin typeface="Helvetica" panose="020B0604020202020204" pitchFamily="34" charset="0"/>
              </a:rPr>
              <a:t>2D array of </a:t>
            </a:r>
            <a:r>
              <a:rPr lang="en-US" sz="1800" b="1">
                <a:latin typeface="Courier New" panose="02070309020205020404" pitchFamily="49" charset="0"/>
              </a:rPr>
              <a:t>double</a:t>
            </a:r>
            <a:r>
              <a:rPr lang="en-US" sz="1800" b="1">
                <a:latin typeface="Helvetica" panose="020B0604020202020204" pitchFamily="34" charset="0"/>
              </a:rPr>
              <a:t>s</a:t>
            </a:r>
            <a:r>
              <a:rPr lang="en-US" sz="1800">
                <a:latin typeface="Helvetica" panose="020B0604020202020204" pitchFamily="34" charset="0"/>
              </a:rPr>
              <a:t>.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D79237CD-4628-4D69-B142-B3ACD00CDEC4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182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600200"/>
            <a:ext cx="8839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smtClean="0">
                <a:latin typeface="Courier New" panose="02070309020205020404" pitchFamily="49" charset="0"/>
              </a:rPr>
              <a:t>scores </a:t>
            </a:r>
            <a:r>
              <a:rPr lang="en-US" sz="2400" smtClean="0"/>
              <a:t>is a 2-D array. Its data type is </a:t>
            </a:r>
            <a:r>
              <a:rPr lang="en-US" sz="2400" b="1" smtClean="0">
                <a:latin typeface="Courier New" panose="02070309020205020404" pitchFamily="49" charset="0"/>
              </a:rPr>
              <a:t>double[ ][ ]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What are the elements of </a:t>
            </a:r>
            <a:r>
              <a:rPr lang="en-US" sz="2400" b="1" smtClean="0">
                <a:latin typeface="Courier New" panose="02070309020205020404" pitchFamily="49" charset="0"/>
              </a:rPr>
              <a:t>scores</a:t>
            </a:r>
            <a:r>
              <a:rPr lang="en-US" sz="2400" smtClean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scores[0]</a:t>
            </a:r>
            <a:r>
              <a:rPr lang="en-US" sz="2000" smtClean="0"/>
              <a:t> is a 1-D array, the first row of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scores[1]</a:t>
            </a:r>
            <a:r>
              <a:rPr lang="en-US" sz="2000" smtClean="0"/>
              <a:t> is a 1-D array, the second row of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scores[2]</a:t>
            </a:r>
            <a:r>
              <a:rPr lang="en-US" sz="2000" smtClean="0"/>
              <a:t> is a 1-D array, the third row of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What is the data type of </a:t>
            </a:r>
            <a:r>
              <a:rPr lang="en-US" sz="2400" b="1" smtClean="0">
                <a:latin typeface="Courier New" panose="02070309020205020404" pitchFamily="49" charset="0"/>
              </a:rPr>
              <a:t>scores[n]</a:t>
            </a:r>
            <a:r>
              <a:rPr lang="en-US" sz="2400" smtClean="0"/>
              <a:t>? Its data type is </a:t>
            </a:r>
            <a:r>
              <a:rPr lang="en-US" sz="2400" b="1" smtClean="0">
                <a:latin typeface="Courier New" panose="02070309020205020404" pitchFamily="49" charset="0"/>
              </a:rPr>
              <a:t>double[ ]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What are the elements of </a:t>
            </a:r>
            <a:r>
              <a:rPr lang="en-US" sz="2400" b="1" smtClean="0">
                <a:latin typeface="Courier New" panose="02070309020205020404" pitchFamily="49" charset="0"/>
              </a:rPr>
              <a:t>scores[n]</a:t>
            </a:r>
            <a:r>
              <a:rPr lang="en-US" sz="2400" smtClean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scores[n][0]</a:t>
            </a:r>
            <a:r>
              <a:rPr lang="en-US" sz="2000" smtClean="0"/>
              <a:t>  is a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smtClean="0"/>
              <a:t>, the first element of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scores[n</a:t>
            </a:r>
            <a:r>
              <a:rPr lang="en-US" sz="2000" smtClean="0"/>
              <a:t>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scores[n][1] </a:t>
            </a:r>
            <a:r>
              <a:rPr lang="en-US" sz="2000" smtClean="0"/>
              <a:t>is a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smtClean="0"/>
              <a:t>, the second element of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scores[n</a:t>
            </a:r>
            <a:r>
              <a:rPr lang="en-US" sz="2000" smtClean="0"/>
              <a:t>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scores[n][2] </a:t>
            </a:r>
            <a:r>
              <a:rPr lang="en-US" sz="2000" smtClean="0"/>
              <a:t>is a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smtClean="0"/>
              <a:t>, the third element of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scores[n</a:t>
            </a:r>
            <a:r>
              <a:rPr lang="en-US" sz="2000" smtClean="0"/>
              <a:t>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scores[n][3] </a:t>
            </a:r>
            <a:r>
              <a:rPr lang="en-US" sz="2000" smtClean="0"/>
              <a:t>is a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smtClean="0"/>
              <a:t>, the fourth element of 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scores[n</a:t>
            </a:r>
            <a:r>
              <a:rPr lang="en-US" sz="2000" smtClean="0"/>
              <a:t>]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What is the data type of </a:t>
            </a:r>
            <a:r>
              <a:rPr lang="en-US" sz="2400" b="1" smtClean="0">
                <a:latin typeface="Courier New" panose="02070309020205020404" pitchFamily="49" charset="0"/>
              </a:rPr>
              <a:t>scores[n][m</a:t>
            </a:r>
            <a:r>
              <a:rPr lang="en-US" sz="2400" smtClean="0"/>
              <a:t>]? Its data type is </a:t>
            </a:r>
            <a:r>
              <a:rPr lang="en-US" sz="2400" b="1" smtClean="0">
                <a:latin typeface="Courier New" panose="02070309020205020404" pitchFamily="49" charset="0"/>
              </a:rPr>
              <a:t>double</a:t>
            </a:r>
            <a:r>
              <a:rPr lang="en-US" sz="2400" smtClean="0"/>
              <a:t>.</a:t>
            </a:r>
          </a:p>
        </p:txBody>
      </p:sp>
      <p:sp>
        <p:nvSpPr>
          <p:cNvPr id="23450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Two-Dimensional 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F93D4ABD-3C62-4FB9-B290-7D22031725DD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365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Accessing Two-Dimensional Array Elements</a:t>
            </a:r>
          </a:p>
        </p:txBody>
      </p:sp>
      <p:sp>
        <p:nvSpPr>
          <p:cNvPr id="2365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153400" cy="4724400"/>
          </a:xfrm>
        </p:spPr>
        <p:txBody>
          <a:bodyPr/>
          <a:lstStyle/>
          <a:p>
            <a:pPr eaLnBrk="1" hangingPunct="1"/>
            <a:r>
              <a:rPr lang="en-US" sz="2800" smtClean="0"/>
              <a:t>Programs that process two-dimensional arrays can do so with nested loops.</a:t>
            </a:r>
          </a:p>
          <a:p>
            <a:pPr eaLnBrk="1" hangingPunct="1"/>
            <a:r>
              <a:rPr lang="en-US" sz="2800" smtClean="0"/>
              <a:t>To fill the </a:t>
            </a:r>
            <a:r>
              <a:rPr lang="en-US" sz="2800" b="1" smtClean="0">
                <a:latin typeface="Courier New" panose="02070309020205020404" pitchFamily="49" charset="0"/>
              </a:rPr>
              <a:t>scores</a:t>
            </a:r>
            <a:r>
              <a:rPr lang="en-US" sz="2800" smtClean="0"/>
              <a:t> array:</a:t>
            </a:r>
            <a:br>
              <a:rPr lang="en-US" sz="2800" smtClean="0"/>
            </a:br>
            <a:endParaRPr lang="en-US" sz="2800" smtClean="0"/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for (int row = 0; row &lt; 3; row++)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for (int col = 0; col &lt; 4; col++)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{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  System.out.print("Enter a score: ");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  scores[row][col] = keyboard.nextDouble();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}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36549" name="Group 10"/>
          <p:cNvGrpSpPr>
            <a:grpSpLocks/>
          </p:cNvGrpSpPr>
          <p:nvPr/>
        </p:nvGrpSpPr>
        <p:grpSpPr bwMode="auto">
          <a:xfrm>
            <a:off x="4800600" y="2438400"/>
            <a:ext cx="3200400" cy="762000"/>
            <a:chOff x="4800600" y="2209800"/>
            <a:chExt cx="3200400" cy="762000"/>
          </a:xfrm>
        </p:grpSpPr>
        <p:sp>
          <p:nvSpPr>
            <p:cNvPr id="236554" name="Text Box 4"/>
            <p:cNvSpPr txBox="1">
              <a:spLocks noChangeArrowheads="1"/>
            </p:cNvSpPr>
            <p:nvPr/>
          </p:nvSpPr>
          <p:spPr bwMode="auto">
            <a:xfrm>
              <a:off x="5410200" y="2209800"/>
              <a:ext cx="2590800" cy="650875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800">
                  <a:solidFill>
                    <a:schemeClr val="hlink"/>
                  </a:solidFill>
                </a:rPr>
                <a:t>Number of rows, not the largest subscript</a:t>
              </a:r>
            </a:p>
          </p:txBody>
        </p:sp>
        <p:sp>
          <p:nvSpPr>
            <p:cNvPr id="236555" name="Line 5"/>
            <p:cNvSpPr>
              <a:spLocks noChangeShapeType="1"/>
            </p:cNvSpPr>
            <p:nvPr/>
          </p:nvSpPr>
          <p:spPr bwMode="auto">
            <a:xfrm flipH="1">
              <a:off x="4800600" y="2590800"/>
              <a:ext cx="609600" cy="3810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6550" name="Group 11"/>
          <p:cNvGrpSpPr>
            <a:grpSpLocks/>
          </p:cNvGrpSpPr>
          <p:nvPr/>
        </p:nvGrpSpPr>
        <p:grpSpPr bwMode="auto">
          <a:xfrm>
            <a:off x="5181600" y="3417888"/>
            <a:ext cx="3429000" cy="925512"/>
            <a:chOff x="5181600" y="3124200"/>
            <a:chExt cx="3429000" cy="925513"/>
          </a:xfrm>
        </p:grpSpPr>
        <p:sp>
          <p:nvSpPr>
            <p:cNvPr id="236552" name="Text Box 6"/>
            <p:cNvSpPr txBox="1">
              <a:spLocks noChangeArrowheads="1"/>
            </p:cNvSpPr>
            <p:nvPr/>
          </p:nvSpPr>
          <p:spPr bwMode="auto">
            <a:xfrm>
              <a:off x="6629400" y="3124200"/>
              <a:ext cx="1981200" cy="925513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800">
                  <a:solidFill>
                    <a:schemeClr val="hlink"/>
                  </a:solidFill>
                </a:rPr>
                <a:t>Number of columns, not the largest subscript</a:t>
              </a:r>
            </a:p>
          </p:txBody>
        </p:sp>
        <p:sp>
          <p:nvSpPr>
            <p:cNvPr id="236553" name="Line 7"/>
            <p:cNvSpPr>
              <a:spLocks noChangeShapeType="1"/>
            </p:cNvSpPr>
            <p:nvPr/>
          </p:nvSpPr>
          <p:spPr bwMode="auto">
            <a:xfrm flipH="1">
              <a:off x="5181600" y="3276600"/>
              <a:ext cx="1447800" cy="3810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6551" name="TextBox 2"/>
          <p:cNvSpPr txBox="1">
            <a:spLocks noChangeArrowheads="1"/>
          </p:cNvSpPr>
          <p:nvPr/>
        </p:nvSpPr>
        <p:spPr bwMode="auto">
          <a:xfrm>
            <a:off x="1752600" y="5562600"/>
            <a:ext cx="6553200" cy="830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</a:t>
            </a:r>
            <a:r>
              <a:rPr lang="en-US" sz="2400" b="1" u="sng"/>
              <a:t>row</a:t>
            </a:r>
            <a:r>
              <a:rPr lang="en-US" sz="2400"/>
              <a:t> is set, then all </a:t>
            </a:r>
            <a:r>
              <a:rPr lang="en-US" sz="2400" b="1" u="sng"/>
              <a:t>columns</a:t>
            </a:r>
            <a:r>
              <a:rPr lang="en-US" sz="2400"/>
              <a:t> in that row are processed. This is called "row-major" processing.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A34DE9D1-7DAB-4D79-9F9E-D2D3976B6746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385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Accessing Two-Dimensional Array Elements</a:t>
            </a:r>
          </a:p>
        </p:txBody>
      </p:sp>
      <p:sp>
        <p:nvSpPr>
          <p:cNvPr id="23859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To print out the </a:t>
            </a:r>
            <a:r>
              <a:rPr lang="en-US" sz="2800" b="1" smtClean="0">
                <a:latin typeface="Courier New" panose="02070309020205020404" pitchFamily="49" charset="0"/>
              </a:rPr>
              <a:t>scores</a:t>
            </a:r>
            <a:r>
              <a:rPr lang="en-US" sz="2800" smtClean="0"/>
              <a:t> array:</a:t>
            </a:r>
            <a:br>
              <a:rPr lang="en-US" sz="2800" smtClean="0"/>
            </a:br>
            <a:endParaRPr lang="en-US" sz="2800" smtClean="0"/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for (int row = 0; row &lt; 3; row++)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for (int col = 0; col &lt; 4; col++)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{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  System.out.println(scores[row][col]);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}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}</a:t>
            </a:r>
          </a:p>
          <a:p>
            <a:pPr eaLnBrk="1" hangingPunct="1"/>
            <a:r>
              <a:rPr lang="en-US" sz="2800" smtClean="0"/>
              <a:t>See example: </a:t>
            </a:r>
            <a:r>
              <a:rPr lang="en-US" sz="2800" smtClean="0">
                <a:hlinkClick r:id="rId3" action="ppaction://hlinkfile"/>
              </a:rPr>
              <a:t>CorpSales.java</a:t>
            </a:r>
            <a:endParaRPr lang="en-US" sz="2800" smtClean="0"/>
          </a:p>
        </p:txBody>
      </p:sp>
      <p:sp>
        <p:nvSpPr>
          <p:cNvPr id="238597" name="TextBox 2"/>
          <p:cNvSpPr txBox="1">
            <a:spLocks noChangeArrowheads="1"/>
          </p:cNvSpPr>
          <p:nvPr/>
        </p:nvSpPr>
        <p:spPr bwMode="auto">
          <a:xfrm>
            <a:off x="5791200" y="1074738"/>
            <a:ext cx="2895600" cy="830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is </a:t>
            </a:r>
            <a:r>
              <a:rPr lang="en-US" sz="2400" b="1" u="sng"/>
              <a:t>row-major</a:t>
            </a:r>
            <a:r>
              <a:rPr lang="en-US" sz="2400"/>
              <a:t> processing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62055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3" name="TextBox 2"/>
          <p:cNvSpPr txBox="1">
            <a:spLocks noChangeArrowheads="1"/>
          </p:cNvSpPr>
          <p:nvPr/>
        </p:nvSpPr>
        <p:spPr bwMode="auto">
          <a:xfrm>
            <a:off x="6019800" y="476250"/>
            <a:ext cx="289560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 b="1"/>
              <a:t>DIVS</a:t>
            </a:r>
            <a:r>
              <a:rPr lang="en-US" sz="2400"/>
              <a:t> is the number of rows; </a:t>
            </a:r>
            <a:r>
              <a:rPr lang="en-US" sz="2400" b="1"/>
              <a:t>QTRS</a:t>
            </a:r>
            <a:r>
              <a:rPr lang="en-US" sz="2400"/>
              <a:t> is the number of columns.</a:t>
            </a:r>
            <a:endParaRPr lang="en-US" sz="2400" b="1"/>
          </a:p>
        </p:txBody>
      </p:sp>
      <p:sp>
        <p:nvSpPr>
          <p:cNvPr id="240644" name="TextBox 4"/>
          <p:cNvSpPr txBox="1">
            <a:spLocks noChangeArrowheads="1"/>
          </p:cNvSpPr>
          <p:nvPr/>
        </p:nvSpPr>
        <p:spPr bwMode="auto">
          <a:xfrm>
            <a:off x="6019800" y="4800600"/>
            <a:ext cx="2895600" cy="830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So this is </a:t>
            </a:r>
            <a:r>
              <a:rPr lang="en-US" sz="2400" b="1" u="sng"/>
              <a:t>row-major</a:t>
            </a:r>
            <a:r>
              <a:rPr lang="en-US" sz="2400"/>
              <a:t> processing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46747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667" name="TextBox 3"/>
          <p:cNvSpPr txBox="1">
            <a:spLocks noChangeArrowheads="1"/>
          </p:cNvSpPr>
          <p:nvPr/>
        </p:nvSpPr>
        <p:spPr bwMode="auto">
          <a:xfrm>
            <a:off x="5943600" y="533400"/>
            <a:ext cx="2895600" cy="830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And this is </a:t>
            </a:r>
            <a:r>
              <a:rPr lang="en-US" sz="2400" b="1" u="sng"/>
              <a:t>row-major</a:t>
            </a:r>
            <a:r>
              <a:rPr lang="en-US" sz="2400"/>
              <a:t> processing.</a:t>
            </a:r>
          </a:p>
        </p:txBody>
      </p:sp>
      <p:sp>
        <p:nvSpPr>
          <p:cNvPr id="241668" name="TextBox 4"/>
          <p:cNvSpPr txBox="1">
            <a:spLocks noChangeArrowheads="1"/>
          </p:cNvSpPr>
          <p:nvPr/>
        </p:nvSpPr>
        <p:spPr bwMode="auto">
          <a:xfrm>
            <a:off x="6019800" y="2903538"/>
            <a:ext cx="2971800" cy="830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is </a:t>
            </a:r>
            <a:r>
              <a:rPr lang="en-US" sz="2400" b="1" u="sng"/>
              <a:t>column-major</a:t>
            </a:r>
            <a:r>
              <a:rPr lang="en-US" sz="2400"/>
              <a:t> processing.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8163"/>
            <a:ext cx="5167313" cy="555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691" name="TextBox 2"/>
          <p:cNvSpPr txBox="1">
            <a:spLocks noChangeArrowheads="1"/>
          </p:cNvSpPr>
          <p:nvPr/>
        </p:nvSpPr>
        <p:spPr bwMode="auto">
          <a:xfrm>
            <a:off x="4267200" y="1447800"/>
            <a:ext cx="2895600" cy="830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is </a:t>
            </a:r>
            <a:r>
              <a:rPr lang="en-US" sz="2400" b="1" u="sng"/>
              <a:t>row-major</a:t>
            </a:r>
            <a:r>
              <a:rPr lang="en-US" sz="2400"/>
              <a:t> processing.</a:t>
            </a:r>
          </a:p>
        </p:txBody>
      </p:sp>
      <p:sp>
        <p:nvSpPr>
          <p:cNvPr id="242692" name="TextBox 3"/>
          <p:cNvSpPr txBox="1">
            <a:spLocks noChangeArrowheads="1"/>
          </p:cNvSpPr>
          <p:nvPr/>
        </p:nvSpPr>
        <p:spPr bwMode="auto">
          <a:xfrm>
            <a:off x="4267200" y="3962400"/>
            <a:ext cx="2971800" cy="830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is </a:t>
            </a:r>
            <a:r>
              <a:rPr lang="en-US" sz="2400" b="1" u="sng"/>
              <a:t>column-major</a:t>
            </a:r>
            <a:r>
              <a:rPr lang="en-US" sz="2400"/>
              <a:t> processing.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FA6F81AC-7FA0-481D-8401-9A1045AED0A7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437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anose="02070309020205020404" pitchFamily="49" charset="0"/>
              </a:rPr>
              <a:t>length</a:t>
            </a:r>
            <a:r>
              <a:rPr lang="en-US" smtClean="0"/>
              <a:t> Field</a:t>
            </a:r>
          </a:p>
        </p:txBody>
      </p:sp>
      <p:sp>
        <p:nvSpPr>
          <p:cNvPr id="24371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Two-dimensional arrays are arrays of one-dimensional arrays.</a:t>
            </a:r>
          </a:p>
          <a:p>
            <a:pPr eaLnBrk="1" hangingPunct="1"/>
            <a:r>
              <a:rPr lang="en-US" sz="2800" smtClean="0"/>
              <a:t>The </a:t>
            </a:r>
            <a:r>
              <a:rPr lang="en-US" sz="28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2800" smtClean="0"/>
              <a:t> field of the array gives the number of rows in the array. </a:t>
            </a:r>
          </a:p>
          <a:p>
            <a:pPr eaLnBrk="1" hangingPunct="1"/>
            <a:r>
              <a:rPr lang="en-US" sz="2800" smtClean="0"/>
              <a:t>Each row has a </a:t>
            </a:r>
            <a:r>
              <a:rPr lang="en-US" sz="28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2800" smtClean="0"/>
              <a:t> constant that tells how many columns are in that row.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415ED0CE-C47F-42CB-901F-E6E471AD7E49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189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457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anose="02070309020205020404" pitchFamily="49" charset="0"/>
              </a:rPr>
              <a:t>length</a:t>
            </a:r>
            <a:r>
              <a:rPr lang="en-US" smtClean="0"/>
              <a:t> Field</a:t>
            </a:r>
          </a:p>
        </p:txBody>
      </p:sp>
      <p:sp>
        <p:nvSpPr>
          <p:cNvPr id="24576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double[][] scores = new double[3][4];</a:t>
            </a:r>
            <a:endParaRPr lang="en-US" sz="2400" smtClean="0"/>
          </a:p>
          <a:p>
            <a:pPr eaLnBrk="1" hangingPunct="1"/>
            <a:r>
              <a:rPr lang="en-US" sz="2400" b="1" smtClean="0">
                <a:latin typeface="Courier New" panose="02070309020205020404" pitchFamily="49" charset="0"/>
              </a:rPr>
              <a:t>scores.length</a:t>
            </a:r>
            <a:r>
              <a:rPr lang="en-US" sz="2800" smtClean="0"/>
              <a:t> </a:t>
            </a:r>
            <a:r>
              <a:rPr lang="en-US" sz="2800" smtClean="0">
                <a:sym typeface="Wingdings" panose="05000000000000000000" pitchFamily="2" charset="2"/>
              </a:rPr>
              <a:t> 3 </a:t>
            </a:r>
          </a:p>
          <a:p>
            <a:pPr lvl="1" eaLnBrk="1" hangingPunct="1"/>
            <a:r>
              <a:rPr lang="en-US" sz="2400" smtClean="0">
                <a:sym typeface="Wingdings" panose="05000000000000000000" pitchFamily="2" charset="2"/>
              </a:rPr>
              <a:t>(there are 3 rows in the </a:t>
            </a:r>
            <a:r>
              <a:rPr lang="en-US" sz="2000" b="1" smtClean="0">
                <a:latin typeface="Courier New" panose="02070309020205020404" pitchFamily="49" charset="0"/>
                <a:sym typeface="Wingdings" panose="05000000000000000000" pitchFamily="2" charset="2"/>
              </a:rPr>
              <a:t>scores</a:t>
            </a:r>
            <a:r>
              <a:rPr lang="en-US" sz="2400" smtClean="0">
                <a:sym typeface="Wingdings" panose="05000000000000000000" pitchFamily="2" charset="2"/>
              </a:rPr>
              <a:t> array)</a:t>
            </a:r>
          </a:p>
          <a:p>
            <a:pPr eaLnBrk="1" hangingPunct="1"/>
            <a:r>
              <a:rPr lang="en-US" sz="2400" b="1" smtClean="0">
                <a:latin typeface="Courier New" panose="02070309020205020404" pitchFamily="49" charset="0"/>
                <a:sym typeface="Wingdings" panose="05000000000000000000" pitchFamily="2" charset="2"/>
              </a:rPr>
              <a:t>scores[0].length </a:t>
            </a:r>
            <a:r>
              <a:rPr lang="en-US" sz="2800" smtClean="0">
                <a:sym typeface="Wingdings" panose="05000000000000000000" pitchFamily="2" charset="2"/>
              </a:rPr>
              <a:t> 4 </a:t>
            </a:r>
          </a:p>
          <a:p>
            <a:pPr lvl="1" eaLnBrk="1" hangingPunct="1"/>
            <a:r>
              <a:rPr lang="en-US" sz="2400" smtClean="0">
                <a:sym typeface="Wingdings" panose="05000000000000000000" pitchFamily="2" charset="2"/>
              </a:rPr>
              <a:t>(there are 4 values in </a:t>
            </a:r>
            <a:r>
              <a:rPr lang="en-US" sz="2000" b="1" smtClean="0">
                <a:latin typeface="Courier New" panose="02070309020205020404" pitchFamily="49" charset="0"/>
                <a:sym typeface="Wingdings" panose="05000000000000000000" pitchFamily="2" charset="2"/>
              </a:rPr>
              <a:t>scores[0]</a:t>
            </a:r>
            <a:r>
              <a:rPr lang="en-US" sz="2400" smtClean="0">
                <a:sym typeface="Wingdings" panose="05000000000000000000" pitchFamily="2" charset="2"/>
              </a:rPr>
              <a:t>)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7B023D70-9FD6-4D4C-899A-E09C81468F7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Bounds Checking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Array indexes always start at zero and continue to (array length - 1).</a:t>
            </a:r>
            <a:br>
              <a:rPr lang="en-US" sz="2800" smtClean="0"/>
            </a:br>
            <a:endParaRPr lang="en-US" sz="280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int values = new int[10];</a:t>
            </a:r>
            <a:r>
              <a:rPr lang="en-US" sz="1800" b="1" smtClean="0">
                <a:latin typeface="Courier New" panose="02070309020205020404" pitchFamily="49" charset="0"/>
              </a:rPr>
              <a:t/>
            </a:r>
            <a:br>
              <a:rPr lang="en-US" sz="1800" b="1" smtClean="0">
                <a:latin typeface="Courier New" panose="02070309020205020404" pitchFamily="49" charset="0"/>
              </a:rPr>
            </a:br>
            <a:endParaRPr lang="en-US" sz="1800" b="1" smtClean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This array would have indexes 0 through 9.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See example: </a:t>
            </a:r>
            <a:r>
              <a:rPr lang="en-US" sz="2800" smtClean="0">
                <a:hlinkClick r:id="rId3" action="ppaction://hlinkfile"/>
              </a:rPr>
              <a:t>InvalidSubscript.java</a:t>
            </a:r>
            <a:endParaRPr lang="en-US" sz="28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In </a:t>
            </a:r>
            <a:r>
              <a:rPr lang="en-US" sz="2800" b="1" smtClean="0">
                <a:latin typeface="Courier New" panose="02070309020205020404" pitchFamily="49" charset="0"/>
              </a:rPr>
              <a:t>for</a:t>
            </a:r>
            <a:r>
              <a:rPr lang="en-US" sz="2800" smtClean="0"/>
              <a:t> loops, it is typical to use </a:t>
            </a:r>
            <a:r>
              <a:rPr lang="en-US" sz="2800" b="1" i="1" smtClean="0"/>
              <a:t>i, j</a:t>
            </a:r>
            <a:r>
              <a:rPr lang="en-US" sz="2800" i="1" smtClean="0"/>
              <a:t>, </a:t>
            </a:r>
            <a:r>
              <a:rPr lang="en-US" sz="2800" smtClean="0"/>
              <a:t>and </a:t>
            </a:r>
            <a:r>
              <a:rPr lang="en-US" sz="2800" b="1" i="1" smtClean="0"/>
              <a:t>k</a:t>
            </a:r>
            <a:r>
              <a:rPr lang="en-US" sz="2800" smtClean="0"/>
              <a:t> as counting variables.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It might help to think of </a:t>
            </a:r>
            <a:r>
              <a:rPr lang="en-US" sz="2400" b="1" i="1" smtClean="0"/>
              <a:t>i</a:t>
            </a:r>
            <a:r>
              <a:rPr lang="en-US" sz="2400" smtClean="0"/>
              <a:t> as representing the word </a:t>
            </a:r>
            <a:r>
              <a:rPr lang="en-US" sz="2400" b="1" i="1" smtClean="0"/>
              <a:t>index</a:t>
            </a:r>
            <a:r>
              <a:rPr lang="en-US" sz="240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DE101BFF-44E5-41DA-B8AA-4EEB198B5AA3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190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478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smtClean="0"/>
              <a:t>Initializing a Two-Dimensional Array</a:t>
            </a:r>
          </a:p>
        </p:txBody>
      </p:sp>
      <p:sp>
        <p:nvSpPr>
          <p:cNvPr id="2478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95400"/>
            <a:ext cx="8153400" cy="4724400"/>
          </a:xfrm>
        </p:spPr>
        <p:txBody>
          <a:bodyPr/>
          <a:lstStyle/>
          <a:p>
            <a:pPr eaLnBrk="1" hangingPunct="1"/>
            <a:r>
              <a:rPr lang="en-US" sz="2400" smtClean="0"/>
              <a:t>Initializing a two-dimensional array requires enclosing each row’s initialization list in its own set of braces.</a:t>
            </a:r>
            <a:br>
              <a:rPr lang="en-US" sz="2400" smtClean="0"/>
            </a:br>
            <a:endParaRPr lang="en-US" sz="2400" smtClean="0"/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int[][] numbers = { </a:t>
            </a:r>
            <a:r>
              <a:rPr lang="en-US" sz="1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{</a:t>
            </a:r>
            <a:r>
              <a:rPr lang="en-US" sz="1800" b="1" smtClean="0">
                <a:latin typeface="Courier New" panose="02070309020205020404" pitchFamily="49" charset="0"/>
              </a:rPr>
              <a:t>1, 2, 3</a:t>
            </a:r>
            <a:r>
              <a:rPr lang="en-US" sz="1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}</a:t>
            </a:r>
            <a:r>
              <a:rPr lang="en-US" sz="1800" b="1" smtClean="0">
                <a:latin typeface="Courier New" panose="02070309020205020404" pitchFamily="49" charset="0"/>
              </a:rPr>
              <a:t>, </a:t>
            </a:r>
            <a:r>
              <a:rPr lang="en-US" sz="1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{</a:t>
            </a:r>
            <a:r>
              <a:rPr lang="en-US" sz="1800" b="1" smtClean="0">
                <a:latin typeface="Courier New" panose="02070309020205020404" pitchFamily="49" charset="0"/>
              </a:rPr>
              <a:t>4, 5, 6</a:t>
            </a:r>
            <a:r>
              <a:rPr lang="en-US" sz="1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}</a:t>
            </a:r>
            <a:r>
              <a:rPr lang="en-US" sz="1800" b="1" smtClean="0">
                <a:latin typeface="Courier New" panose="02070309020205020404" pitchFamily="49" charset="0"/>
              </a:rPr>
              <a:t>, </a:t>
            </a:r>
            <a:r>
              <a:rPr lang="en-US" sz="1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{</a:t>
            </a:r>
            <a:r>
              <a:rPr lang="en-US" sz="1800" b="1" smtClean="0">
                <a:latin typeface="Courier New" panose="02070309020205020404" pitchFamily="49" charset="0"/>
              </a:rPr>
              <a:t>7, 8, 9</a:t>
            </a:r>
            <a:r>
              <a:rPr lang="en-US" sz="1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}</a:t>
            </a:r>
            <a:r>
              <a:rPr lang="en-US" sz="1800" b="1" smtClean="0">
                <a:solidFill>
                  <a:srgbClr val="FFFF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smtClean="0">
                <a:latin typeface="Courier New" panose="02070309020205020404" pitchFamily="49" charset="0"/>
              </a:rPr>
              <a:t>};</a:t>
            </a:r>
          </a:p>
          <a:p>
            <a:pPr lvl="1" eaLnBrk="1" hangingPunct="1"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400" smtClean="0"/>
              <a:t>Java automatically creates the array and fills its elements with the initialization values.</a:t>
            </a:r>
          </a:p>
          <a:p>
            <a:pPr lvl="1" eaLnBrk="1" hangingPunct="1"/>
            <a:r>
              <a:rPr lang="en-US" sz="2000" smtClean="0"/>
              <a:t>row 0    {1, 2, 3}</a:t>
            </a:r>
          </a:p>
          <a:p>
            <a:pPr lvl="1" eaLnBrk="1" hangingPunct="1"/>
            <a:r>
              <a:rPr lang="en-US" sz="2000" smtClean="0"/>
              <a:t>row 1    {4, 5, 6}</a:t>
            </a:r>
          </a:p>
          <a:p>
            <a:pPr lvl="1" eaLnBrk="1" hangingPunct="1"/>
            <a:r>
              <a:rPr lang="en-US" sz="2000" smtClean="0"/>
              <a:t>row 2    {7, 8, 9}</a:t>
            </a:r>
          </a:p>
          <a:p>
            <a:pPr eaLnBrk="1" hangingPunct="1"/>
            <a:r>
              <a:rPr lang="en-US" sz="2400" smtClean="0"/>
              <a:t>Declares an array with three rows and three columns.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A6D4C5F3-1D0B-4522-BB0E-C78A5E87FCAA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191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4985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Initializing a Two-Dimensional Array</a:t>
            </a:r>
          </a:p>
        </p:txBody>
      </p:sp>
      <p:sp>
        <p:nvSpPr>
          <p:cNvPr id="249860" name="Rectangle 5"/>
          <p:cNvSpPr>
            <a:spLocks noChangeArrowheads="1"/>
          </p:cNvSpPr>
          <p:nvPr/>
        </p:nvSpPr>
        <p:spPr bwMode="auto">
          <a:xfrm>
            <a:off x="5800725" y="36576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3</a:t>
            </a:r>
          </a:p>
        </p:txBody>
      </p:sp>
      <p:sp>
        <p:nvSpPr>
          <p:cNvPr id="249861" name="Rectangle 6"/>
          <p:cNvSpPr>
            <a:spLocks noChangeArrowheads="1"/>
          </p:cNvSpPr>
          <p:nvPr/>
        </p:nvSpPr>
        <p:spPr bwMode="auto">
          <a:xfrm>
            <a:off x="4348163" y="36576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2</a:t>
            </a:r>
          </a:p>
        </p:txBody>
      </p:sp>
      <p:sp>
        <p:nvSpPr>
          <p:cNvPr id="249862" name="Rectangle 7"/>
          <p:cNvSpPr>
            <a:spLocks noChangeArrowheads="1"/>
          </p:cNvSpPr>
          <p:nvPr/>
        </p:nvSpPr>
        <p:spPr bwMode="auto">
          <a:xfrm>
            <a:off x="2895600" y="36576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1</a:t>
            </a:r>
          </a:p>
        </p:txBody>
      </p:sp>
      <p:sp>
        <p:nvSpPr>
          <p:cNvPr id="249863" name="Text Box 8"/>
          <p:cNvSpPr txBox="1">
            <a:spLocks noChangeArrowheads="1"/>
          </p:cNvSpPr>
          <p:nvPr/>
        </p:nvSpPr>
        <p:spPr bwMode="auto">
          <a:xfrm>
            <a:off x="2133600" y="3657600"/>
            <a:ext cx="71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row 0</a:t>
            </a:r>
          </a:p>
        </p:txBody>
      </p:sp>
      <p:sp>
        <p:nvSpPr>
          <p:cNvPr id="249864" name="Text Box 9"/>
          <p:cNvSpPr txBox="1">
            <a:spLocks noChangeArrowheads="1"/>
          </p:cNvSpPr>
          <p:nvPr/>
        </p:nvSpPr>
        <p:spPr bwMode="auto">
          <a:xfrm>
            <a:off x="4532313" y="3248025"/>
            <a:ext cx="104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column 1</a:t>
            </a:r>
          </a:p>
        </p:txBody>
      </p:sp>
      <p:sp>
        <p:nvSpPr>
          <p:cNvPr id="249865" name="Text Box 10"/>
          <p:cNvSpPr txBox="1">
            <a:spLocks noChangeArrowheads="1"/>
          </p:cNvSpPr>
          <p:nvPr/>
        </p:nvSpPr>
        <p:spPr bwMode="auto">
          <a:xfrm>
            <a:off x="6005513" y="3248025"/>
            <a:ext cx="104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column 2</a:t>
            </a:r>
          </a:p>
        </p:txBody>
      </p:sp>
      <p:sp>
        <p:nvSpPr>
          <p:cNvPr id="249866" name="Text Box 12"/>
          <p:cNvSpPr txBox="1">
            <a:spLocks noChangeArrowheads="1"/>
          </p:cNvSpPr>
          <p:nvPr/>
        </p:nvSpPr>
        <p:spPr bwMode="auto">
          <a:xfrm>
            <a:off x="3059113" y="3248025"/>
            <a:ext cx="104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column 0</a:t>
            </a:r>
          </a:p>
        </p:txBody>
      </p:sp>
      <p:sp>
        <p:nvSpPr>
          <p:cNvPr id="249867" name="Text Box 13"/>
          <p:cNvSpPr txBox="1">
            <a:spLocks noChangeArrowheads="1"/>
          </p:cNvSpPr>
          <p:nvPr/>
        </p:nvSpPr>
        <p:spPr bwMode="auto">
          <a:xfrm>
            <a:off x="2133600" y="4114800"/>
            <a:ext cx="71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row 1</a:t>
            </a:r>
          </a:p>
        </p:txBody>
      </p:sp>
      <p:sp>
        <p:nvSpPr>
          <p:cNvPr id="249868" name="Text Box 14"/>
          <p:cNvSpPr txBox="1">
            <a:spLocks noChangeArrowheads="1"/>
          </p:cNvSpPr>
          <p:nvPr/>
        </p:nvSpPr>
        <p:spPr bwMode="auto">
          <a:xfrm>
            <a:off x="2133600" y="4648200"/>
            <a:ext cx="71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row 2</a:t>
            </a:r>
          </a:p>
        </p:txBody>
      </p:sp>
      <p:sp>
        <p:nvSpPr>
          <p:cNvPr id="249869" name="Rectangle 16"/>
          <p:cNvSpPr>
            <a:spLocks noChangeArrowheads="1"/>
          </p:cNvSpPr>
          <p:nvPr/>
        </p:nvSpPr>
        <p:spPr bwMode="auto">
          <a:xfrm>
            <a:off x="685800" y="34290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sp>
        <p:nvSpPr>
          <p:cNvPr id="249870" name="Line 17"/>
          <p:cNvSpPr>
            <a:spLocks noChangeShapeType="1"/>
          </p:cNvSpPr>
          <p:nvPr/>
        </p:nvSpPr>
        <p:spPr bwMode="auto">
          <a:xfrm>
            <a:off x="1600200" y="36576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9871" name="Rectangle 19"/>
          <p:cNvSpPr>
            <a:spLocks noChangeArrowheads="1"/>
          </p:cNvSpPr>
          <p:nvPr/>
        </p:nvSpPr>
        <p:spPr bwMode="auto">
          <a:xfrm>
            <a:off x="5800725" y="41148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6</a:t>
            </a:r>
          </a:p>
        </p:txBody>
      </p:sp>
      <p:sp>
        <p:nvSpPr>
          <p:cNvPr id="249872" name="Rectangle 20"/>
          <p:cNvSpPr>
            <a:spLocks noChangeArrowheads="1"/>
          </p:cNvSpPr>
          <p:nvPr/>
        </p:nvSpPr>
        <p:spPr bwMode="auto">
          <a:xfrm>
            <a:off x="4348163" y="41148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5</a:t>
            </a:r>
          </a:p>
        </p:txBody>
      </p:sp>
      <p:sp>
        <p:nvSpPr>
          <p:cNvPr id="249873" name="Rectangle 21"/>
          <p:cNvSpPr>
            <a:spLocks noChangeArrowheads="1"/>
          </p:cNvSpPr>
          <p:nvPr/>
        </p:nvSpPr>
        <p:spPr bwMode="auto">
          <a:xfrm>
            <a:off x="2895600" y="41148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4</a:t>
            </a:r>
          </a:p>
        </p:txBody>
      </p:sp>
      <p:sp>
        <p:nvSpPr>
          <p:cNvPr id="249874" name="Rectangle 23"/>
          <p:cNvSpPr>
            <a:spLocks noChangeArrowheads="1"/>
          </p:cNvSpPr>
          <p:nvPr/>
        </p:nvSpPr>
        <p:spPr bwMode="auto">
          <a:xfrm>
            <a:off x="5800725" y="45720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9</a:t>
            </a:r>
          </a:p>
        </p:txBody>
      </p:sp>
      <p:sp>
        <p:nvSpPr>
          <p:cNvPr id="249875" name="Rectangle 24"/>
          <p:cNvSpPr>
            <a:spLocks noChangeArrowheads="1"/>
          </p:cNvSpPr>
          <p:nvPr/>
        </p:nvSpPr>
        <p:spPr bwMode="auto">
          <a:xfrm>
            <a:off x="4348163" y="4572000"/>
            <a:ext cx="1452562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8</a:t>
            </a:r>
          </a:p>
        </p:txBody>
      </p:sp>
      <p:sp>
        <p:nvSpPr>
          <p:cNvPr id="249876" name="Rectangle 25"/>
          <p:cNvSpPr>
            <a:spLocks noChangeArrowheads="1"/>
          </p:cNvSpPr>
          <p:nvPr/>
        </p:nvSpPr>
        <p:spPr bwMode="auto">
          <a:xfrm>
            <a:off x="2895600" y="4572000"/>
            <a:ext cx="1452563" cy="457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7</a:t>
            </a:r>
          </a:p>
        </p:txBody>
      </p:sp>
      <p:sp>
        <p:nvSpPr>
          <p:cNvPr id="249877" name="Text Box 30"/>
          <p:cNvSpPr txBox="1">
            <a:spLocks noChangeArrowheads="1"/>
          </p:cNvSpPr>
          <p:nvPr/>
        </p:nvSpPr>
        <p:spPr bwMode="auto">
          <a:xfrm>
            <a:off x="228600" y="2444750"/>
            <a:ext cx="240506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The </a:t>
            </a:r>
            <a:r>
              <a:rPr lang="en-US" sz="1800" b="1">
                <a:latin typeface="Courier New" panose="02070309020205020404" pitchFamily="49" charset="0"/>
              </a:rPr>
              <a:t>numbers</a:t>
            </a:r>
            <a:r>
              <a:rPr lang="en-US" sz="1800"/>
              <a:t> variable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holds the address of a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2D array of </a:t>
            </a:r>
            <a:r>
              <a:rPr lang="en-US" sz="1800" b="1">
                <a:latin typeface="Courier New" panose="02070309020205020404" pitchFamily="49" charset="0"/>
              </a:rPr>
              <a:t>int</a:t>
            </a:r>
            <a:r>
              <a:rPr lang="en-US" sz="1800"/>
              <a:t> values.</a:t>
            </a:r>
          </a:p>
        </p:txBody>
      </p:sp>
      <p:sp>
        <p:nvSpPr>
          <p:cNvPr id="249878" name="Text Box 31"/>
          <p:cNvSpPr txBox="1">
            <a:spLocks noChangeArrowheads="1"/>
          </p:cNvSpPr>
          <p:nvPr/>
        </p:nvSpPr>
        <p:spPr bwMode="auto">
          <a:xfrm>
            <a:off x="3124200" y="1524000"/>
            <a:ext cx="384175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600" b="1">
                <a:latin typeface="Courier New" panose="02070309020205020404" pitchFamily="49" charset="0"/>
              </a:rPr>
              <a:t>int[][] numbers = {{1, 2, 3},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600" b="1">
                <a:latin typeface="Courier New" panose="02070309020205020404" pitchFamily="49" charset="0"/>
              </a:rPr>
              <a:t>                   {4, 5, 6},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600" b="1">
                <a:latin typeface="Courier New" panose="02070309020205020404" pitchFamily="49" charset="0"/>
              </a:rPr>
              <a:t>                   {7, 8, 9}};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800"/>
              <a:t>produces:</a:t>
            </a:r>
          </a:p>
        </p:txBody>
      </p:sp>
      <p:cxnSp>
        <p:nvCxnSpPr>
          <p:cNvPr id="249879" name="AutoShape 32"/>
          <p:cNvCxnSpPr>
            <a:cxnSpLocks noChangeShapeType="1"/>
            <a:stCxn id="249878" idx="2"/>
            <a:endCxn id="249864" idx="0"/>
          </p:cNvCxnSpPr>
          <p:nvPr/>
        </p:nvCxnSpPr>
        <p:spPr bwMode="auto">
          <a:xfrm rot="16200000" flipH="1">
            <a:off x="4813300" y="3008313"/>
            <a:ext cx="471487" cy="7938"/>
          </a:xfrm>
          <a:prstGeom prst="bentConnector3">
            <a:avLst>
              <a:gd name="adj1" fmla="val 49833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Remember that Java actually regards a 2-D array as an array of 1-D arrays.</a:t>
            </a:r>
          </a:p>
          <a:p>
            <a:r>
              <a:rPr lang="en-US" smtClean="0"/>
              <a:t>There is NO requirement that each row have the same length: a "jagged" array</a:t>
            </a:r>
          </a:p>
          <a:p>
            <a:pPr lvl="1"/>
            <a:r>
              <a:rPr lang="en-US" smtClean="0"/>
              <a:t>So this is legal too: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mtClean="0"/>
              <a:t>		</a:t>
            </a:r>
            <a:r>
              <a:rPr lang="en-US" sz="2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int[][] b = {{1, 2, 3}, {4, 5}};</a:t>
            </a:r>
            <a:endParaRPr lang="en-US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9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Initializing a Two-Dimensional Array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740025" y="4895850"/>
          <a:ext cx="1812925" cy="1200150"/>
        </p:xfrm>
        <a:graphic>
          <a:graphicData uri="http://schemas.openxmlformats.org/drawingml/2006/table">
            <a:tbl>
              <a:tblPr/>
              <a:tblGrid>
                <a:gridCol w="604308"/>
                <a:gridCol w="604308"/>
                <a:gridCol w="604308"/>
              </a:tblGrid>
              <a:tr h="6000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2800" dirty="0">
                          <a:latin typeface="Arial"/>
                          <a:ea typeface="Times New Roman"/>
                          <a:cs typeface="Times New Roman"/>
                        </a:rPr>
                        <a:t>1</a:t>
                      </a:r>
                      <a:endParaRPr lang="en-US" sz="2800" dirty="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2800">
                          <a:latin typeface="Arial"/>
                          <a:ea typeface="Times New Roman"/>
                          <a:cs typeface="Times New Roman"/>
                        </a:rPr>
                        <a:t>2</a:t>
                      </a:r>
                      <a:endParaRPr lang="en-US" sz="28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2800">
                          <a:latin typeface="Arial"/>
                          <a:ea typeface="Times New Roman"/>
                          <a:cs typeface="Times New Roman"/>
                        </a:rPr>
                        <a:t>3</a:t>
                      </a:r>
                      <a:endParaRPr lang="en-US" sz="28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2800" dirty="0">
                          <a:latin typeface="Arial"/>
                          <a:ea typeface="Times New Roman"/>
                          <a:cs typeface="Times New Roman"/>
                        </a:rPr>
                        <a:t>4</a:t>
                      </a:r>
                      <a:endParaRPr lang="en-US" sz="2800" dirty="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2800">
                          <a:latin typeface="Arial"/>
                          <a:ea typeface="Times New Roman"/>
                          <a:cs typeface="Times New Roman"/>
                        </a:rPr>
                        <a:t>5</a:t>
                      </a:r>
                      <a:endParaRPr lang="en-US" sz="28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endParaRPr lang="en-US" sz="2800" dirty="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lang="en-US" smtClean="0"/>
              <a:t>	</a:t>
            </a:r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int[][] b = {{1, 2, 3}, {4, 5}};</a:t>
            </a:r>
            <a:endParaRPr lang="en-US" smtClean="0"/>
          </a:p>
          <a:p>
            <a:pPr lvl="1">
              <a:buFont typeface="Wingdings" panose="05000000000000000000" pitchFamily="2" charset="2"/>
              <a:buNone/>
            </a:pPr>
            <a:endParaRPr lang="en-US" smtClean="0"/>
          </a:p>
          <a:p>
            <a:pPr lvl="1">
              <a:buFont typeface="Wingdings" panose="05000000000000000000" pitchFamily="2" charset="2"/>
              <a:buNone/>
            </a:pPr>
            <a:endParaRPr lang="en-US" smtClean="0"/>
          </a:p>
          <a:p>
            <a:pPr lvl="1">
              <a:buFont typeface="Wingdings" panose="05000000000000000000" pitchFamily="2" charset="2"/>
              <a:buNone/>
            </a:pPr>
            <a:endParaRPr lang="en-US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/>
              <a:t>What arrays do we have here?</a:t>
            </a:r>
          </a:p>
          <a:p>
            <a:pPr lvl="2"/>
            <a:r>
              <a:rPr lang="en-US" smtClean="0"/>
              <a:t>array </a:t>
            </a:r>
            <a:r>
              <a:rPr lang="en-US" b="1" smtClean="0"/>
              <a:t>b</a:t>
            </a:r>
            <a:r>
              <a:rPr lang="en-US" smtClean="0"/>
              <a:t>: b.length is 2. Its elements are b[0] and b[1]</a:t>
            </a:r>
          </a:p>
          <a:p>
            <a:pPr lvl="2"/>
            <a:r>
              <a:rPr lang="en-US" smtClean="0"/>
              <a:t>array </a:t>
            </a:r>
            <a:r>
              <a:rPr lang="en-US" b="1" smtClean="0"/>
              <a:t>b[0]</a:t>
            </a:r>
            <a:r>
              <a:rPr lang="en-US" smtClean="0"/>
              <a:t>: b[0].length is 3. Its elements are b[0][0], b[0][1], b[0][2]</a:t>
            </a:r>
          </a:p>
          <a:p>
            <a:pPr lvl="2"/>
            <a:r>
              <a:rPr lang="en-US" smtClean="0"/>
              <a:t>array </a:t>
            </a:r>
            <a:r>
              <a:rPr lang="en-US" b="1" smtClean="0"/>
              <a:t>b[1]</a:t>
            </a:r>
            <a:r>
              <a:rPr lang="en-US" smtClean="0"/>
              <a:t>: b[1].length is 2. Its elements are b[1][0], b[1][1]</a:t>
            </a:r>
          </a:p>
        </p:txBody>
      </p:sp>
      <p:sp>
        <p:nvSpPr>
          <p:cNvPr id="2529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Initializing a Two-Dimensional Array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740025" y="2286000"/>
          <a:ext cx="1812925" cy="1200150"/>
        </p:xfrm>
        <a:graphic>
          <a:graphicData uri="http://schemas.openxmlformats.org/drawingml/2006/table">
            <a:tbl>
              <a:tblPr/>
              <a:tblGrid>
                <a:gridCol w="604308"/>
                <a:gridCol w="604308"/>
                <a:gridCol w="604308"/>
              </a:tblGrid>
              <a:tr h="6000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2800" dirty="0">
                          <a:latin typeface="Arial"/>
                          <a:ea typeface="Times New Roman"/>
                          <a:cs typeface="Times New Roman"/>
                        </a:rPr>
                        <a:t>1</a:t>
                      </a:r>
                      <a:endParaRPr lang="en-US" sz="2800" dirty="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2800" dirty="0">
                          <a:latin typeface="Arial"/>
                          <a:ea typeface="Times New Roman"/>
                          <a:cs typeface="Times New Roman"/>
                        </a:rPr>
                        <a:t>2</a:t>
                      </a:r>
                      <a:endParaRPr lang="en-US" sz="2800" dirty="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2800">
                          <a:latin typeface="Arial"/>
                          <a:ea typeface="Times New Roman"/>
                          <a:cs typeface="Times New Roman"/>
                        </a:rPr>
                        <a:t>3</a:t>
                      </a:r>
                      <a:endParaRPr lang="en-US" sz="28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2800" dirty="0">
                          <a:latin typeface="Arial"/>
                          <a:ea typeface="Times New Roman"/>
                          <a:cs typeface="Times New Roman"/>
                        </a:rPr>
                        <a:t>4</a:t>
                      </a:r>
                      <a:endParaRPr lang="en-US" sz="2800" dirty="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2800">
                          <a:latin typeface="Arial"/>
                          <a:ea typeface="Times New Roman"/>
                          <a:cs typeface="Times New Roman"/>
                        </a:rPr>
                        <a:t>5</a:t>
                      </a:r>
                      <a:endParaRPr lang="en-US" sz="280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endParaRPr lang="en-US" sz="2800" dirty="0">
                        <a:latin typeface="Courier New"/>
                        <a:ea typeface="Times New Roman"/>
                        <a:cs typeface="Times New Roman"/>
                      </a:endParaRPr>
                    </a:p>
                  </a:txBody>
                  <a:tcPr marL="68592" marR="68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52946" name="TextBox 4"/>
          <p:cNvSpPr txBox="1">
            <a:spLocks noChangeArrowheads="1"/>
          </p:cNvSpPr>
          <p:nvPr/>
        </p:nvSpPr>
        <p:spPr bwMode="auto">
          <a:xfrm>
            <a:off x="1485900" y="2381250"/>
            <a:ext cx="681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b[0] </a:t>
            </a:r>
          </a:p>
        </p:txBody>
      </p:sp>
      <p:sp>
        <p:nvSpPr>
          <p:cNvPr id="252947" name="TextBox 5"/>
          <p:cNvSpPr txBox="1">
            <a:spLocks noChangeArrowheads="1"/>
          </p:cNvSpPr>
          <p:nvPr/>
        </p:nvSpPr>
        <p:spPr bwMode="auto">
          <a:xfrm>
            <a:off x="1466850" y="2971800"/>
            <a:ext cx="681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/>
              <a:t>b[1]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171700" y="2400300"/>
            <a:ext cx="43815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71700" y="3009900"/>
            <a:ext cx="43815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0FD609DB-7DD3-41CB-8DC3-2843C2AEEBBF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539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anose="02070309020205020404" pitchFamily="49" charset="0"/>
              </a:rPr>
              <a:t>length</a:t>
            </a:r>
            <a:r>
              <a:rPr lang="en-US" smtClean="0"/>
              <a:t> Field</a:t>
            </a:r>
          </a:p>
        </p:txBody>
      </p:sp>
      <p:sp>
        <p:nvSpPr>
          <p:cNvPr id="2539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71600"/>
            <a:ext cx="80772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To access the </a:t>
            </a:r>
            <a:r>
              <a:rPr lang="en-US" sz="2800" b="1" smtClean="0">
                <a:latin typeface="Courier New" panose="02070309020205020404" pitchFamily="49" charset="0"/>
              </a:rPr>
              <a:t>length</a:t>
            </a:r>
            <a:r>
              <a:rPr lang="en-US" sz="2800" smtClean="0"/>
              <a:t> fields of the array: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int[][] numbers = { { 1, 2, 3, 4 },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                  { 5, 6, 7 },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                  { 9, 10, 11, 12 } };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600" b="1" smtClean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for (int row = 0; row &lt; </a:t>
            </a:r>
            <a:r>
              <a:rPr lang="en-US" sz="16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numbers.length</a:t>
            </a:r>
            <a:r>
              <a:rPr lang="en-US" sz="1600" b="1" smtClean="0">
                <a:latin typeface="Courier New" panose="02070309020205020404" pitchFamily="49" charset="0"/>
              </a:rPr>
              <a:t>; row++)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for (int col = 0; col &lt; </a:t>
            </a:r>
            <a:r>
              <a:rPr lang="en-US" sz="16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numbers[row].length</a:t>
            </a:r>
            <a:r>
              <a:rPr lang="en-US" sz="1600" b="1" smtClean="0">
                <a:latin typeface="Courier New" panose="02070309020205020404" pitchFamily="49" charset="0"/>
              </a:rPr>
              <a:t>; col++)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  System.out.println(numbers[row][col]);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600" b="1" smtClean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400" smtClean="0">
              <a:solidFill>
                <a:schemeClr val="accent2"/>
              </a:solidFill>
              <a:latin typeface="PrestigeElite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See example: </a:t>
            </a:r>
            <a:r>
              <a:rPr lang="en-US" sz="2800" smtClean="0">
                <a:hlinkClick r:id="rId2" action="ppaction://hlinkfile"/>
              </a:rPr>
              <a:t>Lengths.java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smtClean="0">
                <a:latin typeface="PrestigeElite" charset="0"/>
              </a:rPr>
              <a:t>		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381000" y="2762250"/>
            <a:ext cx="7661275" cy="2266950"/>
            <a:chOff x="288" y="2064"/>
            <a:chExt cx="4685" cy="1082"/>
          </a:xfrm>
        </p:grpSpPr>
        <p:grpSp>
          <p:nvGrpSpPr>
            <p:cNvPr id="253964" name="Group 12"/>
            <p:cNvGrpSpPr>
              <a:grpSpLocks/>
            </p:cNvGrpSpPr>
            <p:nvPr/>
          </p:nvGrpSpPr>
          <p:grpSpPr bwMode="auto">
            <a:xfrm>
              <a:off x="288" y="2064"/>
              <a:ext cx="3072" cy="1008"/>
              <a:chOff x="288" y="2064"/>
              <a:chExt cx="3072" cy="1008"/>
            </a:xfrm>
          </p:grpSpPr>
          <p:sp>
            <p:nvSpPr>
              <p:cNvPr id="253970" name="Line 8"/>
              <p:cNvSpPr>
                <a:spLocks noChangeShapeType="1"/>
              </p:cNvSpPr>
              <p:nvPr/>
            </p:nvSpPr>
            <p:spPr bwMode="auto">
              <a:xfrm flipH="1">
                <a:off x="288" y="3072"/>
                <a:ext cx="336" cy="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971" name="Line 9"/>
              <p:cNvSpPr>
                <a:spLocks noChangeShapeType="1"/>
              </p:cNvSpPr>
              <p:nvPr/>
            </p:nvSpPr>
            <p:spPr bwMode="auto">
              <a:xfrm flipV="1">
                <a:off x="288" y="2064"/>
                <a:ext cx="0" cy="1008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972" name="Line 10"/>
              <p:cNvSpPr>
                <a:spLocks noChangeShapeType="1"/>
              </p:cNvSpPr>
              <p:nvPr/>
            </p:nvSpPr>
            <p:spPr bwMode="auto">
              <a:xfrm flipH="1">
                <a:off x="288" y="2064"/>
                <a:ext cx="3072" cy="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973" name="Line 11"/>
              <p:cNvSpPr>
                <a:spLocks noChangeShapeType="1"/>
              </p:cNvSpPr>
              <p:nvPr/>
            </p:nvSpPr>
            <p:spPr bwMode="auto">
              <a:xfrm>
                <a:off x="3360" y="2064"/>
                <a:ext cx="0" cy="96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3965" name="Group 18"/>
            <p:cNvGrpSpPr>
              <a:grpSpLocks/>
            </p:cNvGrpSpPr>
            <p:nvPr/>
          </p:nvGrpSpPr>
          <p:grpSpPr bwMode="auto">
            <a:xfrm>
              <a:off x="3984" y="2496"/>
              <a:ext cx="336" cy="432"/>
              <a:chOff x="3984" y="2496"/>
              <a:chExt cx="336" cy="432"/>
            </a:xfrm>
          </p:grpSpPr>
          <p:sp>
            <p:nvSpPr>
              <p:cNvPr id="253967" name="Line 13"/>
              <p:cNvSpPr>
                <a:spLocks noChangeShapeType="1"/>
              </p:cNvSpPr>
              <p:nvPr/>
            </p:nvSpPr>
            <p:spPr bwMode="auto">
              <a:xfrm flipV="1">
                <a:off x="4320" y="2640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968" name="Line 15"/>
              <p:cNvSpPr>
                <a:spLocks noChangeShapeType="1"/>
              </p:cNvSpPr>
              <p:nvPr/>
            </p:nvSpPr>
            <p:spPr bwMode="auto">
              <a:xfrm flipH="1">
                <a:off x="3984" y="2640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969" name="Line 16"/>
              <p:cNvSpPr>
                <a:spLocks noChangeShapeType="1"/>
              </p:cNvSpPr>
              <p:nvPr/>
            </p:nvSpPr>
            <p:spPr bwMode="auto">
              <a:xfrm flipV="1">
                <a:off x="3984" y="2496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53966" name="Text Box 20"/>
            <p:cNvSpPr txBox="1">
              <a:spLocks noChangeArrowheads="1"/>
            </p:cNvSpPr>
            <p:nvPr/>
          </p:nvSpPr>
          <p:spPr bwMode="auto">
            <a:xfrm>
              <a:off x="624" y="2928"/>
              <a:ext cx="4349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2400">
                  <a:solidFill>
                    <a:srgbClr val="00FF00"/>
                  </a:solidFill>
                  <a:latin typeface="PrestigeElite" charset="0"/>
                </a:rPr>
                <a:t>Number of rows</a:t>
              </a:r>
              <a:r>
                <a:rPr lang="en-US" sz="2400">
                  <a:latin typeface="PrestigeElite" charset="0"/>
                </a:rPr>
                <a:t>	</a:t>
              </a:r>
              <a:r>
                <a:rPr lang="en-US" sz="2400">
                  <a:solidFill>
                    <a:schemeClr val="accent2"/>
                  </a:solidFill>
                  <a:latin typeface="PrestigeElite" charset="0"/>
                </a:rPr>
                <a:t>Number of columns in this row.</a:t>
              </a:r>
            </a:p>
          </p:txBody>
        </p:sp>
      </p:grpSp>
      <p:grpSp>
        <p:nvGrpSpPr>
          <p:cNvPr id="253958" name="Group 25"/>
          <p:cNvGrpSpPr>
            <a:grpSpLocks/>
          </p:cNvGrpSpPr>
          <p:nvPr/>
        </p:nvGrpSpPr>
        <p:grpSpPr bwMode="auto">
          <a:xfrm>
            <a:off x="1371600" y="2209800"/>
            <a:ext cx="7391400" cy="3684588"/>
            <a:chOff x="864" y="1392"/>
            <a:chExt cx="4656" cy="2321"/>
          </a:xfrm>
        </p:grpSpPr>
        <p:grpSp>
          <p:nvGrpSpPr>
            <p:cNvPr id="253959" name="Group 24"/>
            <p:cNvGrpSpPr>
              <a:grpSpLocks/>
            </p:cNvGrpSpPr>
            <p:nvPr/>
          </p:nvGrpSpPr>
          <p:grpSpPr bwMode="auto">
            <a:xfrm>
              <a:off x="3216" y="1392"/>
              <a:ext cx="2304" cy="2208"/>
              <a:chOff x="3216" y="1392"/>
              <a:chExt cx="2304" cy="2208"/>
            </a:xfrm>
          </p:grpSpPr>
          <p:sp>
            <p:nvSpPr>
              <p:cNvPr id="253961" name="Line 4"/>
              <p:cNvSpPr>
                <a:spLocks noChangeShapeType="1"/>
              </p:cNvSpPr>
              <p:nvPr/>
            </p:nvSpPr>
            <p:spPr bwMode="auto">
              <a:xfrm>
                <a:off x="4704" y="3600"/>
                <a:ext cx="81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962" name="Line 5"/>
              <p:cNvSpPr>
                <a:spLocks noChangeShapeType="1"/>
              </p:cNvSpPr>
              <p:nvPr/>
            </p:nvSpPr>
            <p:spPr bwMode="auto">
              <a:xfrm flipV="1">
                <a:off x="5520" y="1392"/>
                <a:ext cx="0" cy="220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3963" name="Line 6"/>
              <p:cNvSpPr>
                <a:spLocks noChangeShapeType="1"/>
              </p:cNvSpPr>
              <p:nvPr/>
            </p:nvSpPr>
            <p:spPr bwMode="auto">
              <a:xfrm flipH="1" flipV="1">
                <a:off x="3216" y="1392"/>
                <a:ext cx="230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53960" name="Text Box 21"/>
            <p:cNvSpPr txBox="1">
              <a:spLocks noChangeArrowheads="1"/>
            </p:cNvSpPr>
            <p:nvPr/>
          </p:nvSpPr>
          <p:spPr bwMode="auto">
            <a:xfrm>
              <a:off x="864" y="3386"/>
              <a:ext cx="376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2800"/>
                <a:t>The array can have variable length rows.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60102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029200"/>
            <a:ext cx="31718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4980" name="TextBox 3"/>
          <p:cNvSpPr txBox="1">
            <a:spLocks noChangeArrowheads="1"/>
          </p:cNvSpPr>
          <p:nvPr/>
        </p:nvSpPr>
        <p:spPr bwMode="auto">
          <a:xfrm>
            <a:off x="5791200" y="304800"/>
            <a:ext cx="3124200" cy="3416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uses the </a:t>
            </a:r>
            <a:r>
              <a:rPr lang="en-US" sz="2400" b="1"/>
              <a:t>length</a:t>
            </a:r>
            <a:r>
              <a:rPr lang="en-US" sz="2400"/>
              <a:t> property to control loops. It displays the </a:t>
            </a:r>
            <a:r>
              <a:rPr lang="en-US" sz="2400" b="1"/>
              <a:t>length</a:t>
            </a:r>
            <a:r>
              <a:rPr lang="en-US" sz="2400"/>
              <a:t> of the 2-D array </a:t>
            </a:r>
            <a:r>
              <a:rPr lang="en-US" sz="2400" b="1"/>
              <a:t>numbers </a:t>
            </a:r>
            <a:r>
              <a:rPr lang="en-US" sz="2400"/>
              <a:t>which is </a:t>
            </a:r>
            <a:r>
              <a:rPr lang="en-US" sz="2400" b="1">
                <a:sym typeface="Wingdings" panose="05000000000000000000" pitchFamily="2" charset="2"/>
              </a:rPr>
              <a:t>3</a:t>
            </a:r>
            <a:r>
              <a:rPr lang="en-US" sz="2400">
                <a:sym typeface="Wingdings" panose="05000000000000000000" pitchFamily="2" charset="2"/>
              </a:rPr>
              <a:t>; then it displays the </a:t>
            </a:r>
            <a:r>
              <a:rPr lang="en-US" sz="2400" b="1">
                <a:sym typeface="Wingdings" panose="05000000000000000000" pitchFamily="2" charset="2"/>
              </a:rPr>
              <a:t>length</a:t>
            </a:r>
            <a:r>
              <a:rPr lang="en-US" sz="2400">
                <a:sym typeface="Wingdings" panose="05000000000000000000" pitchFamily="2" charset="2"/>
              </a:rPr>
              <a:t> of each row of the array </a:t>
            </a:r>
            <a:r>
              <a:rPr lang="en-US" sz="2400" b="1">
                <a:sym typeface="Wingdings" panose="05000000000000000000" pitchFamily="2" charset="2"/>
              </a:rPr>
              <a:t>numbers[n] </a:t>
            </a:r>
            <a:r>
              <a:rPr lang="en-US" sz="2400">
                <a:sym typeface="Wingdings" panose="05000000000000000000" pitchFamily="2" charset="2"/>
              </a:rPr>
              <a:t>which is</a:t>
            </a:r>
            <a:r>
              <a:rPr lang="en-US" sz="2400" b="1">
                <a:sym typeface="Wingdings" panose="05000000000000000000" pitchFamily="2" charset="2"/>
              </a:rPr>
              <a:t> 4.</a:t>
            </a:r>
            <a:endParaRPr lang="en-US" sz="240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6096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03" name="TextBox 2"/>
          <p:cNvSpPr txBox="1">
            <a:spLocks noChangeArrowheads="1"/>
          </p:cNvSpPr>
          <p:nvPr/>
        </p:nvSpPr>
        <p:spPr bwMode="auto">
          <a:xfrm>
            <a:off x="5791200" y="304800"/>
            <a:ext cx="3124200" cy="15700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time we have a </a:t>
            </a:r>
            <a:r>
              <a:rPr lang="en-US" sz="2400" b="1"/>
              <a:t>ragged</a:t>
            </a:r>
            <a:r>
              <a:rPr lang="en-US" sz="2400"/>
              <a:t> array. Note that the </a:t>
            </a:r>
            <a:r>
              <a:rPr lang="en-US" sz="2400" b="1"/>
              <a:t>length</a:t>
            </a:r>
            <a:r>
              <a:rPr lang="en-US" sz="2400"/>
              <a:t> of each row is different!</a:t>
            </a:r>
          </a:p>
        </p:txBody>
      </p:sp>
      <p:pic>
        <p:nvPicPr>
          <p:cNvPr id="2560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029200"/>
            <a:ext cx="31718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3DFBA44B-79E3-4D6A-B414-26B8060823B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197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570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Summing The </a:t>
            </a:r>
            <a:r>
              <a:rPr lang="en-US" u="sng" smtClean="0"/>
              <a:t>Elements</a:t>
            </a:r>
            <a:r>
              <a:rPr lang="en-US" smtClean="0"/>
              <a:t> of a Two-Dimensional Array</a:t>
            </a:r>
          </a:p>
        </p:txBody>
      </p:sp>
      <p:sp>
        <p:nvSpPr>
          <p:cNvPr id="2570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1600"/>
            <a:ext cx="8077200" cy="4724400"/>
          </a:xfrm>
        </p:spPr>
        <p:txBody>
          <a:bodyPr/>
          <a:lstStyle/>
          <a:p>
            <a:pPr lvl="1" eaLnBrk="1" hangingPunct="1"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</p:txBody>
      </p:sp>
      <p:sp>
        <p:nvSpPr>
          <p:cNvPr id="257029" name="TextBox 4"/>
          <p:cNvSpPr txBox="1">
            <a:spLocks noChangeArrowheads="1"/>
          </p:cNvSpPr>
          <p:nvPr/>
        </p:nvSpPr>
        <p:spPr bwMode="auto">
          <a:xfrm>
            <a:off x="6400800" y="762000"/>
            <a:ext cx="2438400" cy="830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Using </a:t>
            </a:r>
            <a:r>
              <a:rPr lang="en-US" sz="2400" b="1"/>
              <a:t>row major</a:t>
            </a:r>
            <a:r>
              <a:rPr lang="en-US" sz="2400"/>
              <a:t> processing.</a:t>
            </a:r>
          </a:p>
        </p:txBody>
      </p:sp>
      <p:pic>
        <p:nvPicPr>
          <p:cNvPr id="25703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905000"/>
            <a:ext cx="7594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0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7467600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90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83094D86-9496-4966-A6BD-8238BD65A58C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Summing The </a:t>
            </a:r>
            <a:r>
              <a:rPr lang="en-US" u="sng" smtClean="0"/>
              <a:t>Rows</a:t>
            </a:r>
            <a:r>
              <a:rPr lang="en-US" smtClean="0"/>
              <a:t> of a Two-Dimensional Array</a:t>
            </a:r>
          </a:p>
        </p:txBody>
      </p:sp>
      <p:sp>
        <p:nvSpPr>
          <p:cNvPr id="259077" name="TextBox 4"/>
          <p:cNvSpPr txBox="1">
            <a:spLocks noChangeArrowheads="1"/>
          </p:cNvSpPr>
          <p:nvPr/>
        </p:nvSpPr>
        <p:spPr bwMode="auto">
          <a:xfrm>
            <a:off x="6400800" y="762000"/>
            <a:ext cx="2438400" cy="830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Using </a:t>
            </a:r>
            <a:r>
              <a:rPr lang="en-US" sz="2400" b="1"/>
              <a:t>row major</a:t>
            </a:r>
            <a:r>
              <a:rPr lang="en-US" sz="2400"/>
              <a:t> processing.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701040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1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B604342B-FBCC-475F-B4FD-DC54B378FCEC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199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6112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Summing The </a:t>
            </a:r>
            <a:r>
              <a:rPr lang="en-US" u="sng" smtClean="0"/>
              <a:t>Columns</a:t>
            </a:r>
            <a:r>
              <a:rPr lang="en-US" smtClean="0"/>
              <a:t> of a Two-Dimensional Array</a:t>
            </a:r>
          </a:p>
        </p:txBody>
      </p:sp>
      <p:sp>
        <p:nvSpPr>
          <p:cNvPr id="261125" name="TextBox 4"/>
          <p:cNvSpPr txBox="1">
            <a:spLocks noChangeArrowheads="1"/>
          </p:cNvSpPr>
          <p:nvPr/>
        </p:nvSpPr>
        <p:spPr bwMode="auto">
          <a:xfrm>
            <a:off x="6400800" y="762000"/>
            <a:ext cx="2743200" cy="15700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Using </a:t>
            </a:r>
            <a:r>
              <a:rPr lang="en-US" sz="2400" b="1"/>
              <a:t>col major</a:t>
            </a:r>
            <a:r>
              <a:rPr lang="en-US" sz="2400"/>
              <a:t> processing. Why is the loop test using </a:t>
            </a:r>
            <a:r>
              <a:rPr lang="en-US" sz="2400" b="1"/>
              <a:t>numbers[0].length</a:t>
            </a:r>
            <a:r>
              <a:rPr lang="en-US" sz="24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9310CAE8-1A52-4CD5-8337-ABE36FF988D7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Chapter Topics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371600"/>
            <a:ext cx="8610600" cy="472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Chapter 8 discusses the following main topics:</a:t>
            </a:r>
          </a:p>
          <a:p>
            <a:pPr lvl="1" eaLnBrk="1" hangingPunct="1"/>
            <a:r>
              <a:rPr lang="en-US" smtClean="0"/>
              <a:t>Introduction to Arrays</a:t>
            </a:r>
          </a:p>
          <a:p>
            <a:pPr lvl="1" eaLnBrk="1" hangingPunct="1"/>
            <a:r>
              <a:rPr lang="en-US" smtClean="0"/>
              <a:t>Processing Array Contents</a:t>
            </a:r>
          </a:p>
          <a:p>
            <a:pPr lvl="1" eaLnBrk="1" hangingPunct="1"/>
            <a:r>
              <a:rPr lang="en-US" smtClean="0"/>
              <a:t>Passing Arrays as Arguments to Methods</a:t>
            </a:r>
          </a:p>
          <a:p>
            <a:pPr lvl="1" eaLnBrk="1" hangingPunct="1"/>
            <a:r>
              <a:rPr lang="en-US" smtClean="0"/>
              <a:t>Some Useful Array Algorithms and Operations</a:t>
            </a:r>
          </a:p>
          <a:p>
            <a:pPr lvl="1" eaLnBrk="1" hangingPunct="1"/>
            <a:r>
              <a:rPr lang="en-US" smtClean="0"/>
              <a:t>Returning Arrays from Methods</a:t>
            </a:r>
          </a:p>
          <a:p>
            <a:pPr lvl="1" eaLnBrk="1" hangingPunct="1"/>
            <a:r>
              <a:rPr lang="en-US" smtClean="0"/>
              <a:t>String Arrays</a:t>
            </a:r>
          </a:p>
          <a:p>
            <a:pPr lvl="1" eaLnBrk="1" hangingPunct="1"/>
            <a:r>
              <a:rPr lang="en-US" smtClean="0"/>
              <a:t>Arrays of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7096125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57725"/>
            <a:ext cx="80772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7"/>
          <p:cNvSpPr>
            <a:spLocks noChangeArrowheads="1"/>
          </p:cNvSpPr>
          <p:nvPr/>
        </p:nvSpPr>
        <p:spPr bwMode="auto">
          <a:xfrm>
            <a:off x="0" y="56388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72ADB5A1-27CF-401A-B1A0-3B10CF110EDD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200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63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Passing and Returning Two-Dimensional Array References</a:t>
            </a:r>
          </a:p>
        </p:txBody>
      </p:sp>
      <p:sp>
        <p:nvSpPr>
          <p:cNvPr id="263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76400"/>
            <a:ext cx="7772400" cy="4724400"/>
          </a:xfrm>
        </p:spPr>
        <p:txBody>
          <a:bodyPr/>
          <a:lstStyle/>
          <a:p>
            <a:pPr eaLnBrk="1" hangingPunct="1"/>
            <a:r>
              <a:rPr lang="en-US" sz="2800" smtClean="0"/>
              <a:t>There is no difference between passing a single or two-dimensional array as an argument to a method.</a:t>
            </a:r>
          </a:p>
          <a:p>
            <a:pPr eaLnBrk="1" hangingPunct="1"/>
            <a:r>
              <a:rPr lang="en-US" sz="2800" smtClean="0"/>
              <a:t>The method must accept a two-dimensional array as a parameter.</a:t>
            </a:r>
          </a:p>
          <a:p>
            <a:pPr eaLnBrk="1" hangingPunct="1"/>
            <a:r>
              <a:rPr lang="en-US" sz="2800" smtClean="0"/>
              <a:t>See example: </a:t>
            </a:r>
            <a:r>
              <a:rPr lang="en-US" sz="2800" smtClean="0">
                <a:hlinkClick r:id="rId3" action="ppaction://hlinkfile"/>
              </a:rPr>
              <a:t>Pass2Darray.java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1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5565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19" name="TextBox 2"/>
          <p:cNvSpPr txBox="1">
            <a:spLocks noChangeArrowheads="1"/>
          </p:cNvSpPr>
          <p:nvPr/>
        </p:nvSpPr>
        <p:spPr bwMode="auto">
          <a:xfrm>
            <a:off x="5867400" y="533400"/>
            <a:ext cx="2971800" cy="4524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Pass the 2-D array to two methods.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When passing an array, the </a:t>
            </a:r>
            <a:r>
              <a:rPr lang="en-US" sz="2400" b="1"/>
              <a:t>array name</a:t>
            </a:r>
            <a:r>
              <a:rPr lang="en-US" sz="2400"/>
              <a:t> is the argument.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</a:t>
            </a:r>
            <a:r>
              <a:rPr lang="en-US" sz="2400" b="1" u="sng"/>
              <a:t>header</a:t>
            </a:r>
            <a:r>
              <a:rPr lang="en-US" sz="2400"/>
              <a:t> of the method must specify a 2-D array parameter.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 int[][] array</a:t>
            </a:r>
          </a:p>
        </p:txBody>
      </p:sp>
      <p:sp>
        <p:nvSpPr>
          <p:cNvPr id="265220" name="Right Arrow 3"/>
          <p:cNvSpPr>
            <a:spLocks noChangeArrowheads="1"/>
          </p:cNvSpPr>
          <p:nvPr/>
        </p:nvSpPr>
        <p:spPr bwMode="auto">
          <a:xfrm>
            <a:off x="762000" y="27432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265221" name="Right Arrow 4"/>
          <p:cNvSpPr>
            <a:spLocks noChangeArrowheads="1"/>
          </p:cNvSpPr>
          <p:nvPr/>
        </p:nvSpPr>
        <p:spPr bwMode="auto">
          <a:xfrm>
            <a:off x="685800" y="34290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265222" name="Right Arrow 5"/>
          <p:cNvSpPr>
            <a:spLocks noChangeArrowheads="1"/>
          </p:cNvSpPr>
          <p:nvPr/>
        </p:nvSpPr>
        <p:spPr bwMode="auto">
          <a:xfrm>
            <a:off x="381000" y="51054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33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61817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43" name="Right Arrow 2"/>
          <p:cNvSpPr>
            <a:spLocks noChangeArrowheads="1"/>
          </p:cNvSpPr>
          <p:nvPr/>
        </p:nvSpPr>
        <p:spPr bwMode="auto">
          <a:xfrm>
            <a:off x="381000" y="14478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33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pic>
        <p:nvPicPr>
          <p:cNvPr id="266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91000"/>
            <a:ext cx="30194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822ABF7C-B4D2-49D3-92D6-AF5504141DE0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672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Ragged Arrays</a:t>
            </a:r>
          </a:p>
        </p:txBody>
      </p:sp>
      <p:sp>
        <p:nvSpPr>
          <p:cNvPr id="267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371600"/>
            <a:ext cx="7772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the rows of a two-dimensional array are of different lengths, the array is known as a </a:t>
            </a:r>
            <a:r>
              <a:rPr lang="en-US" sz="2400" b="1" i="1" smtClean="0"/>
              <a:t>ragged</a:t>
            </a:r>
            <a:r>
              <a:rPr lang="en-US" sz="2400" b="1" smtClean="0"/>
              <a:t> </a:t>
            </a:r>
            <a:r>
              <a:rPr lang="en-US" sz="2400" b="1" i="1" smtClean="0"/>
              <a:t>array</a:t>
            </a:r>
            <a:r>
              <a:rPr lang="en-US" sz="240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We have created ragged arrays by using initializers of different lengths.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You can also create a ragged array by creating a two-dimensional array with a specific number of rows, but without a specific number of columns.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smtClean="0"/>
              <a:t>		</a:t>
            </a:r>
            <a:r>
              <a:rPr lang="en-US" sz="2000" b="1" smtClean="0">
                <a:latin typeface="Courier New" panose="02070309020205020404" pitchFamily="49" charset="0"/>
              </a:rPr>
              <a:t>int [][] ragged = new int [4][];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100" b="1" smtClean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Then create the individual rows.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ragged[0] = new int [3];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ragged[1] = new int [4];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ragged[2] = new int [5];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ragged[3] = new int [6];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DA6E78A2-7905-4ED6-87F0-0BA9C4ED4963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2693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More Than Two Dimensions</a:t>
            </a:r>
          </a:p>
        </p:txBody>
      </p:sp>
      <p:sp>
        <p:nvSpPr>
          <p:cNvPr id="2693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294688" cy="1752600"/>
          </a:xfrm>
        </p:spPr>
        <p:txBody>
          <a:bodyPr/>
          <a:lstStyle/>
          <a:p>
            <a:pPr eaLnBrk="1" hangingPunct="1"/>
            <a:r>
              <a:rPr lang="en-US" sz="2400" smtClean="0"/>
              <a:t>Java does not limit the number of dimensions that an array may be.</a:t>
            </a:r>
          </a:p>
          <a:p>
            <a:pPr eaLnBrk="1" hangingPunct="1">
              <a:buFontTx/>
              <a:buNone/>
            </a:pPr>
            <a:r>
              <a:rPr lang="en-US" sz="2400" smtClean="0"/>
              <a:t>		</a:t>
            </a:r>
            <a:r>
              <a:rPr lang="en-US" sz="2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double[][][] seats = new double[3][5][8];</a:t>
            </a:r>
            <a:endParaRPr lang="en-US" sz="2400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sz="2400" smtClean="0"/>
              <a:t>More than three dimensions is hard to visualize, but can be useful in some programming problems.</a:t>
            </a:r>
          </a:p>
        </p:txBody>
      </p:sp>
      <p:pic>
        <p:nvPicPr>
          <p:cNvPr id="269317" name="Picture 4" descr="threeDar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"/>
          <a:stretch>
            <a:fillRect/>
          </a:stretch>
        </p:blipFill>
        <p:spPr bwMode="auto">
          <a:xfrm>
            <a:off x="1600200" y="3730625"/>
            <a:ext cx="548640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086100"/>
            <a:ext cx="7772400" cy="1362075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END chapter 8-4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B9B14399-377E-4494-BAF9-644D36D840E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Off-by-One Errors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It is very easy to be off-by-one when accessing arrays.</a:t>
            </a:r>
            <a:br>
              <a:rPr lang="en-US" sz="2800" smtClean="0"/>
            </a:br>
            <a:endParaRPr lang="en-US" sz="280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// This code has an off-by-one error.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int[] numbers = new int[100];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for (int i = 1; i </a:t>
            </a:r>
            <a:r>
              <a:rPr lang="en-US" sz="24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&lt;=</a:t>
            </a:r>
            <a:r>
              <a:rPr lang="en-US" sz="2400" b="1" smtClean="0">
                <a:latin typeface="Courier New" panose="02070309020205020404" pitchFamily="49" charset="0"/>
              </a:rPr>
              <a:t> 100; i++)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	 numbers[i] = 99;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Here, the equal sign allows the loop to continue on to index 100, where 99 is the last index in the array.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This code would throw an </a:t>
            </a:r>
            <a:r>
              <a:rPr lang="en-US" sz="2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ArrayIndexOutOfBoundsException</a:t>
            </a:r>
            <a:r>
              <a:rPr lang="en-US" sz="280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Arrays are automatically initialized, no matter where declared (instance or local).</a:t>
            </a:r>
          </a:p>
          <a:p>
            <a:pPr lvl="1" eaLnBrk="1" hangingPunct="1"/>
            <a:r>
              <a:rPr lang="en-US" smtClean="0"/>
              <a:t>numeric to 0</a:t>
            </a:r>
          </a:p>
          <a:p>
            <a:pPr lvl="1" eaLnBrk="1" hangingPunct="1"/>
            <a:r>
              <a:rPr lang="en-US" smtClean="0"/>
              <a:t>boolean to </a:t>
            </a:r>
            <a:r>
              <a:rPr lang="en-US" b="1" i="1" smtClean="0"/>
              <a:t>false</a:t>
            </a:r>
            <a:endParaRPr lang="en-US" smtClean="0"/>
          </a:p>
          <a:p>
            <a:pPr lvl="1" eaLnBrk="1" hangingPunct="1"/>
            <a:r>
              <a:rPr lang="en-US" smtClean="0"/>
              <a:t>references to </a:t>
            </a:r>
            <a:r>
              <a:rPr lang="en-US" b="1" i="1" smtClean="0"/>
              <a:t>null</a:t>
            </a:r>
            <a:endParaRPr lang="en-US" smtClean="0"/>
          </a:p>
          <a:p>
            <a:pPr eaLnBrk="1" hangingPunct="1"/>
            <a:endParaRPr lang="en-US" smtClean="0"/>
          </a:p>
          <a:p>
            <a:pPr eaLnBrk="1" hangingPunct="1">
              <a:buFontTx/>
              <a:buNone/>
            </a:pPr>
            <a:endParaRPr lang="en-US" smtClean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 Initialization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17A15A5B-20AF-4539-B41E-2F76F37967FB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 Initialization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447800"/>
            <a:ext cx="8229600" cy="4724400"/>
          </a:xfrm>
        </p:spPr>
        <p:txBody>
          <a:bodyPr/>
          <a:lstStyle/>
          <a:p>
            <a:pPr eaLnBrk="1" hangingPunct="1"/>
            <a:r>
              <a:rPr lang="en-US" sz="2400" smtClean="0"/>
              <a:t>When relatively few items need to be initialized, an initialization list can be used to initialize the array.</a:t>
            </a:r>
            <a:br>
              <a:rPr lang="en-US" sz="2400" smtClean="0"/>
            </a:br>
            <a:endParaRPr lang="en-US" sz="1200" smtClean="0"/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int[]days = {31, 28, 31, 30, 31, 30, 31, 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		    31, 30, 31, 30, 31};</a:t>
            </a:r>
            <a:endParaRPr lang="en-US" sz="14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400" smtClean="0"/>
              <a:t>The array's length is determined by the number of initializers. Here the length is 12.</a:t>
            </a:r>
          </a:p>
          <a:p>
            <a:pPr eaLnBrk="1" hangingPunct="1"/>
            <a:r>
              <a:rPr lang="en-US" sz="2400" smtClean="0"/>
              <a:t>The numbers in the list are stored in the array in order:</a:t>
            </a:r>
          </a:p>
          <a:p>
            <a:pPr lvl="1" eaLnBrk="1" hangingPunct="1"/>
            <a:r>
              <a:rPr lang="en-US" sz="2000" b="1" smtClean="0">
                <a:latin typeface="Courier New" panose="02070309020205020404" pitchFamily="49" charset="0"/>
              </a:rPr>
              <a:t>days[0]</a:t>
            </a:r>
            <a:r>
              <a:rPr lang="en-US" sz="2000" b="1" smtClean="0"/>
              <a:t> </a:t>
            </a:r>
            <a:r>
              <a:rPr lang="en-US" sz="2000" smtClean="0"/>
              <a:t>is assigned 31,</a:t>
            </a:r>
          </a:p>
          <a:p>
            <a:pPr lvl="1" eaLnBrk="1" hangingPunct="1"/>
            <a:r>
              <a:rPr lang="en-US" sz="2000" b="1" smtClean="0">
                <a:latin typeface="Courier New" panose="02070309020205020404" pitchFamily="49" charset="0"/>
              </a:rPr>
              <a:t>days[1] </a:t>
            </a:r>
            <a:r>
              <a:rPr lang="en-US" sz="2000" smtClean="0"/>
              <a:t>is assigned 28,</a:t>
            </a:r>
          </a:p>
          <a:p>
            <a:pPr lvl="1" eaLnBrk="1" hangingPunct="1"/>
            <a:r>
              <a:rPr lang="en-US" sz="2000" b="1" smtClean="0">
                <a:latin typeface="Courier New" panose="02070309020205020404" pitchFamily="49" charset="0"/>
              </a:rPr>
              <a:t>days[2] </a:t>
            </a:r>
            <a:r>
              <a:rPr lang="en-US" sz="2000" smtClean="0"/>
              <a:t>is assigned 31,</a:t>
            </a:r>
          </a:p>
          <a:p>
            <a:pPr lvl="1" eaLnBrk="1" hangingPunct="1"/>
            <a:r>
              <a:rPr lang="en-US" sz="2000" smtClean="0"/>
              <a:t>etc.</a:t>
            </a:r>
          </a:p>
          <a:p>
            <a:pPr eaLnBrk="1" hangingPunct="1"/>
            <a:r>
              <a:rPr lang="en-US" sz="2400" smtClean="0"/>
              <a:t>See example: </a:t>
            </a:r>
            <a:r>
              <a:rPr lang="en-US" sz="2400" smtClean="0">
                <a:hlinkClick r:id="rId3" action="ppaction://hlinkfile"/>
              </a:rPr>
              <a:t>ArrayInitialization.java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54673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2"/>
          <p:cNvSpPr txBox="1">
            <a:spLocks noChangeArrowheads="1"/>
          </p:cNvSpPr>
          <p:nvPr/>
        </p:nvSpPr>
        <p:spPr bwMode="auto">
          <a:xfrm>
            <a:off x="6096000" y="304800"/>
            <a:ext cx="2743200" cy="56324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Note you don't use the word </a:t>
            </a:r>
            <a:r>
              <a:rPr lang="en-US" sz="2400" b="1" i="1"/>
              <a:t>new</a:t>
            </a:r>
            <a:r>
              <a:rPr lang="en-US" sz="2400"/>
              <a:t> when using an initialization list.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Note the use of (index + 1) in the </a:t>
            </a:r>
            <a:r>
              <a:rPr lang="en-US" sz="2400" b="1"/>
              <a:t>println()</a:t>
            </a:r>
            <a:r>
              <a:rPr lang="en-US" sz="2400"/>
              <a:t>. The array index is one less than the "usual" month number we want to display, so we adjust by adding 1 to the index before displaying it. 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0"/>
            <a:ext cx="2590800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10C9B445-7360-4688-ADE3-909E5A19C801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Alternate Array Declaration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83058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Previously we showed arrays being declared: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</a:t>
            </a:r>
            <a:r>
              <a:rPr lang="en-US" sz="2000" b="1" smtClean="0">
                <a:latin typeface="Courier New" panose="02070309020205020404" pitchFamily="49" charset="0"/>
              </a:rPr>
              <a:t>int[] numbers;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However, the brackets can also go here: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</a:t>
            </a:r>
            <a:r>
              <a:rPr lang="en-US" sz="2000" b="1" smtClean="0">
                <a:latin typeface="Courier New" panose="02070309020205020404" pitchFamily="49" charset="0"/>
              </a:rPr>
              <a:t>int numbers[];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These are equivalent but the first style is typical.</a:t>
            </a:r>
          </a:p>
          <a:p>
            <a:pPr lvl="1" eaLnBrk="1" hangingPunct="1">
              <a:lnSpc>
                <a:spcPct val="90000"/>
              </a:lnSpc>
            </a:pP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142D57D4-43BD-40B8-A726-098147BB0C61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Alternate Array Declaration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83058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Multiple arrays can be declared on the same line.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int[] numbers, codes, scores;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With the alternate notation each variable must have brackets.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</a:t>
            </a:r>
            <a:r>
              <a:rPr lang="en-US" sz="2000" b="1" smtClean="0">
                <a:latin typeface="Courier New" panose="02070309020205020404" pitchFamily="49" charset="0"/>
              </a:rPr>
              <a:t>int numbers[], codes[], scores;</a:t>
            </a:r>
            <a:endParaRPr lang="en-US" sz="1800" b="1" smtClean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latin typeface="Courier New" panose="02070309020205020404" pitchFamily="49" charset="0"/>
              </a:rPr>
              <a:t>scores</a:t>
            </a:r>
            <a:r>
              <a:rPr lang="en-US" sz="2400" smtClean="0"/>
              <a:t> variable in this instance is simply an </a:t>
            </a:r>
            <a:r>
              <a:rPr lang="en-US" sz="2400" b="1" smtClean="0">
                <a:latin typeface="Courier New" panose="02070309020205020404" pitchFamily="49" charset="0"/>
              </a:rPr>
              <a:t>int</a:t>
            </a:r>
            <a:r>
              <a:rPr lang="en-US" sz="2400" smtClean="0"/>
              <a:t> variable.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1800"/>
            <a:ext cx="7772400" cy="13620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END CHAPTER 8-1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82CBD852-80F0-408E-A47F-C91E0A260BC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Processing Array Contents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Processing data in an array is the same as any other variable.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grossPay = hours[3] * payRate;</a:t>
            </a:r>
          </a:p>
          <a:p>
            <a:pPr lvl="1" eaLnBrk="1" hangingPunct="1"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800" smtClean="0"/>
              <a:t>Pre and post increment works the same: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int[] score = {7, 8, 9, 10, 11};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++score[2]; // Pre-increment operation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score[4]++; // Post-increment operation</a:t>
            </a:r>
            <a:endParaRPr lang="en-US" sz="1800" b="1" smtClean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800" smtClean="0"/>
              <a:t>See example: </a:t>
            </a:r>
            <a:r>
              <a:rPr lang="en-US" sz="2800" smtClean="0">
                <a:hlinkClick r:id="rId3" action="ppaction://hlinkfile"/>
              </a:rPr>
              <a:t>PayArray.java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63"/>
          <a:stretch>
            <a:fillRect/>
          </a:stretch>
        </p:blipFill>
        <p:spPr bwMode="auto">
          <a:xfrm>
            <a:off x="304800" y="63500"/>
            <a:ext cx="67056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Box 2"/>
          <p:cNvSpPr txBox="1">
            <a:spLocks noChangeArrowheads="1"/>
          </p:cNvSpPr>
          <p:nvPr/>
        </p:nvSpPr>
        <p:spPr bwMode="auto">
          <a:xfrm>
            <a:off x="6096000" y="304800"/>
            <a:ext cx="2743200" cy="23082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Create the array using a </a:t>
            </a:r>
            <a:r>
              <a:rPr lang="en-US" sz="2400" b="1"/>
              <a:t>constant</a:t>
            </a:r>
            <a:r>
              <a:rPr lang="en-US" sz="2400"/>
              <a:t> for its size.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constant is used to display a prompt.</a:t>
            </a:r>
          </a:p>
        </p:txBody>
      </p:sp>
      <p:sp>
        <p:nvSpPr>
          <p:cNvPr id="4" name="Right Arrow 7"/>
          <p:cNvSpPr>
            <a:spLocks noChangeArrowheads="1"/>
          </p:cNvSpPr>
          <p:nvPr/>
        </p:nvSpPr>
        <p:spPr bwMode="auto">
          <a:xfrm>
            <a:off x="381000" y="23241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D9ABFFA1-7F54-4A6B-8589-F52634079A2A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Chapter Topics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8686800" cy="472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Chapter 8 discusses the following main topics:</a:t>
            </a:r>
          </a:p>
          <a:p>
            <a:pPr lvl="1" eaLnBrk="1" hangingPunct="1"/>
            <a:r>
              <a:rPr lang="en-US" smtClean="0"/>
              <a:t>The Sequential Search Algorithm</a:t>
            </a:r>
          </a:p>
          <a:p>
            <a:pPr lvl="1" eaLnBrk="1" hangingPunct="1"/>
            <a:r>
              <a:rPr lang="en-US" smtClean="0"/>
              <a:t>Parallel Arrays</a:t>
            </a:r>
          </a:p>
          <a:p>
            <a:pPr lvl="1" eaLnBrk="1" hangingPunct="1"/>
            <a:r>
              <a:rPr lang="en-US" smtClean="0"/>
              <a:t>Two-Dimensional Arrays</a:t>
            </a:r>
          </a:p>
          <a:p>
            <a:pPr lvl="1" eaLnBrk="1" hangingPunct="1"/>
            <a:r>
              <a:rPr lang="en-US" smtClean="0"/>
              <a:t>Arrays with Three or More Dimensions </a:t>
            </a:r>
          </a:p>
          <a:p>
            <a:pPr lvl="1" eaLnBrk="1" hangingPunct="1"/>
            <a:r>
              <a:rPr lang="en-US" smtClean="0"/>
              <a:t>The Selection Sort and the Binary Search</a:t>
            </a:r>
          </a:p>
          <a:p>
            <a:pPr lvl="1" eaLnBrk="1" hangingPunct="1"/>
            <a:r>
              <a:rPr lang="en-US" smtClean="0"/>
              <a:t>Command-Line Arguments</a:t>
            </a:r>
          </a:p>
          <a:p>
            <a:pPr lvl="1" eaLnBrk="1" hangingPunct="1"/>
            <a:r>
              <a:rPr lang="en-US" smtClean="0"/>
              <a:t>The </a:t>
            </a:r>
            <a:r>
              <a:rPr lang="en-US" smtClean="0">
                <a:latin typeface="Courier New" panose="02070309020205020404" pitchFamily="49" charset="0"/>
              </a:rPr>
              <a:t>ArrayList</a:t>
            </a:r>
            <a:r>
              <a:rPr lang="en-US" smtClean="0"/>
              <a:t>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4"/>
          <a:stretch>
            <a:fillRect/>
          </a:stretch>
        </p:blipFill>
        <p:spPr bwMode="auto">
          <a:xfrm>
            <a:off x="228600" y="228600"/>
            <a:ext cx="6415088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86175"/>
            <a:ext cx="583882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6172200" y="152400"/>
            <a:ext cx="2743200" cy="3416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Loop to read in values. Use the constant to control this loop.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Loop to compute and output results. Use the constant again.</a:t>
            </a:r>
          </a:p>
        </p:txBody>
      </p:sp>
      <p:sp>
        <p:nvSpPr>
          <p:cNvPr id="5" name="Right Arrow 7"/>
          <p:cNvSpPr>
            <a:spLocks noChangeArrowheads="1"/>
          </p:cNvSpPr>
          <p:nvPr/>
        </p:nvSpPr>
        <p:spPr bwMode="auto">
          <a:xfrm>
            <a:off x="381000" y="3048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6" name="Right Arrow 7"/>
          <p:cNvSpPr>
            <a:spLocks noChangeArrowheads="1"/>
          </p:cNvSpPr>
          <p:nvPr/>
        </p:nvSpPr>
        <p:spPr bwMode="auto">
          <a:xfrm>
            <a:off x="381000" y="21336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33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DD50D4D8-4DE4-4B3C-8584-BC351425196A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Processing Array Contents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Array elements can be used in relational operations: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if(cost[20] &lt; cost[0])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	//statements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800" smtClean="0"/>
              <a:t>They can be used as loop conditions: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while(value[count] != 0)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	//statements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}</a:t>
            </a:r>
            <a:endParaRPr lang="en-US" sz="1800" b="1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1D34B3A5-99CD-425A-AD58-5BD63EB3D4EF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 Length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Arrays are objects and provide a public field named </a:t>
            </a:r>
            <a:r>
              <a:rPr lang="en-US" sz="2800" b="1" dirty="0" smtClean="0">
                <a:latin typeface="Courier New" pitchFamily="49" charset="0"/>
              </a:rPr>
              <a:t>length</a:t>
            </a:r>
            <a:r>
              <a:rPr lang="en-US" sz="2800" i="1" dirty="0" smtClean="0"/>
              <a:t> </a:t>
            </a:r>
            <a:r>
              <a:rPr lang="en-US" sz="2800" dirty="0" smtClean="0"/>
              <a:t>that is a constant that can be tested.</a:t>
            </a:r>
          </a:p>
          <a:p>
            <a:pPr lvl="1" eaLnBrk="1" hangingPunct="1">
              <a:defRPr/>
            </a:pPr>
            <a:r>
              <a:rPr lang="en-US" sz="2400" dirty="0" smtClean="0"/>
              <a:t>The length of this array is 25.</a:t>
            </a:r>
          </a:p>
          <a:p>
            <a:pPr lvl="1" eaLnBrk="1" hangingPunct="1">
              <a:buFontTx/>
              <a:buNone/>
              <a:defRPr/>
            </a:pPr>
            <a:r>
              <a:rPr lang="en-US" sz="2000" b="1" dirty="0" smtClean="0">
                <a:latin typeface="Courier New" pitchFamily="49" charset="0"/>
              </a:rPr>
              <a:t>double[] temperatures = new double[25];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342900" lvl="1" indent="-342900" eaLnBrk="1" hangingPunct="1">
              <a:buFontTx/>
              <a:buChar char="•"/>
              <a:defRPr/>
            </a:pPr>
            <a:r>
              <a:rPr lang="en-US" dirty="0" smtClean="0"/>
              <a:t>The length of an array can be obtained via its </a:t>
            </a:r>
            <a:r>
              <a:rPr lang="en-US" b="1" dirty="0" smtClean="0">
                <a:latin typeface="Courier New" pitchFamily="49" charset="0"/>
              </a:rPr>
              <a:t>length</a:t>
            </a:r>
            <a:r>
              <a:rPr lang="en-US" dirty="0" smtClean="0"/>
              <a:t> constant. </a:t>
            </a:r>
          </a:p>
          <a:p>
            <a:pPr lvl="1" eaLnBrk="1" hangingPunct="1">
              <a:defRPr/>
            </a:pPr>
            <a:r>
              <a:rPr lang="en-US" sz="2400" dirty="0" smtClean="0"/>
              <a:t>The variable </a:t>
            </a:r>
            <a:r>
              <a:rPr lang="en-US" sz="2400" b="1" dirty="0" smtClean="0"/>
              <a:t>size</a:t>
            </a:r>
            <a:r>
              <a:rPr lang="en-US" sz="2400" dirty="0" smtClean="0"/>
              <a:t> will contain 25.</a:t>
            </a:r>
            <a:endParaRPr lang="en-US" dirty="0" smtClean="0"/>
          </a:p>
          <a:p>
            <a:pPr lvl="1" eaLnBrk="1" hangingPunct="1">
              <a:buFontTx/>
              <a:buNone/>
              <a:defRPr/>
            </a:pPr>
            <a:r>
              <a:rPr lang="en-US" sz="2000" b="1" dirty="0" err="1" smtClean="0">
                <a:latin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</a:rPr>
              <a:t> size = </a:t>
            </a:r>
            <a:r>
              <a:rPr lang="en-US" sz="2000" b="1" dirty="0" err="1" smtClean="0">
                <a:latin typeface="Courier New" pitchFamily="49" charset="0"/>
              </a:rPr>
              <a:t>temperatures.length</a:t>
            </a:r>
            <a:r>
              <a:rPr lang="en-US" sz="2000" b="1" dirty="0" smtClean="0">
                <a:latin typeface="Courier New" pitchFamily="49" charset="0"/>
              </a:rPr>
              <a:t>;</a:t>
            </a:r>
          </a:p>
          <a:p>
            <a:pPr lvl="1" eaLnBrk="1" hangingPunct="1">
              <a:buFontTx/>
              <a:buNone/>
              <a:defRPr/>
            </a:pPr>
            <a:endParaRPr lang="en-US" sz="1800" b="1" dirty="0" smtClean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CC720247-5A15-453A-93C1-4E89EDEDD89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 Length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It is common to use the </a:t>
            </a:r>
            <a:r>
              <a:rPr lang="en-US" sz="2800" b="1" smtClean="0"/>
              <a:t>length</a:t>
            </a:r>
            <a:r>
              <a:rPr lang="en-US" sz="2800" smtClean="0"/>
              <a:t> property to control loops when the entire array is being processed. </a:t>
            </a:r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See revised example: </a:t>
            </a:r>
            <a:r>
              <a:rPr lang="en-US" sz="2800" smtClean="0">
                <a:hlinkClick r:id="rId3" action="ppaction://hlinkfile"/>
              </a:rPr>
              <a:t>PayArray2.java</a:t>
            </a:r>
            <a:endParaRPr lang="en-US" sz="2800" smtClean="0"/>
          </a:p>
          <a:p>
            <a:pPr eaLnBrk="1" hangingPunct="1"/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13"/>
          <a:stretch>
            <a:fillRect/>
          </a:stretch>
        </p:blipFill>
        <p:spPr bwMode="auto">
          <a:xfrm>
            <a:off x="381000" y="152400"/>
            <a:ext cx="73342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Box 2"/>
          <p:cNvSpPr txBox="1">
            <a:spLocks noChangeArrowheads="1"/>
          </p:cNvSpPr>
          <p:nvPr/>
        </p:nvSpPr>
        <p:spPr bwMode="auto">
          <a:xfrm>
            <a:off x="6096000" y="304800"/>
            <a:ext cx="2743200" cy="2678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Create the array using a </a:t>
            </a:r>
            <a:r>
              <a:rPr lang="en-US" sz="2400" b="1"/>
              <a:t>constant</a:t>
            </a:r>
            <a:r>
              <a:rPr lang="en-US" sz="2400"/>
              <a:t> for its size.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Use the array's </a:t>
            </a:r>
            <a:r>
              <a:rPr lang="en-US" sz="2400" b="1"/>
              <a:t>length</a:t>
            </a:r>
            <a:r>
              <a:rPr lang="en-US" sz="2400"/>
              <a:t> property in the prompt.</a:t>
            </a:r>
          </a:p>
        </p:txBody>
      </p:sp>
      <p:pic>
        <p:nvPicPr>
          <p:cNvPr id="5837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495800"/>
            <a:ext cx="58388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7"/>
          <a:stretch>
            <a:fillRect/>
          </a:stretch>
        </p:blipFill>
        <p:spPr bwMode="auto">
          <a:xfrm>
            <a:off x="361950" y="228600"/>
            <a:ext cx="73342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Box 2"/>
          <p:cNvSpPr txBox="1">
            <a:spLocks noChangeArrowheads="1"/>
          </p:cNvSpPr>
          <p:nvPr/>
        </p:nvSpPr>
        <p:spPr bwMode="auto">
          <a:xfrm>
            <a:off x="381000" y="3962400"/>
            <a:ext cx="8534400" cy="2678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Loop to read in values. Use the </a:t>
            </a:r>
            <a:r>
              <a:rPr lang="en-US" sz="2400" b="1"/>
              <a:t>length</a:t>
            </a:r>
            <a:r>
              <a:rPr lang="en-US" sz="2400"/>
              <a:t> property to control this loop.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Loop to compute and output results. Use the </a:t>
            </a:r>
            <a:r>
              <a:rPr lang="en-US" sz="2400" b="1"/>
              <a:t>length</a:t>
            </a:r>
            <a:r>
              <a:rPr lang="en-US" sz="2400"/>
              <a:t> property again.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Note that the loop test is </a:t>
            </a:r>
            <a:r>
              <a:rPr lang="en-US" sz="2400" b="1"/>
              <a:t>index &lt; hours.length</a:t>
            </a:r>
            <a:r>
              <a:rPr lang="en-US" sz="2400"/>
              <a:t>. Watch that you don't use &lt;= by mistake, creating an arrayIndexOutOfBounds Exception.</a:t>
            </a:r>
          </a:p>
        </p:txBody>
      </p:sp>
      <p:sp>
        <p:nvSpPr>
          <p:cNvPr id="4" name="Right Arrow 7"/>
          <p:cNvSpPr>
            <a:spLocks noChangeArrowheads="1"/>
          </p:cNvSpPr>
          <p:nvPr/>
        </p:nvSpPr>
        <p:spPr bwMode="auto">
          <a:xfrm>
            <a:off x="609600" y="3048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5" name="Right Arrow 7"/>
          <p:cNvSpPr>
            <a:spLocks noChangeArrowheads="1"/>
          </p:cNvSpPr>
          <p:nvPr/>
        </p:nvSpPr>
        <p:spPr bwMode="auto">
          <a:xfrm>
            <a:off x="609600" y="22860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33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1DEDD9D4-6549-4E9F-8EB7-F7BD2F233993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Enhanced </a:t>
            </a:r>
            <a:r>
              <a:rPr lang="en-US" b="1" smtClean="0">
                <a:latin typeface="Courier New" panose="02070309020205020404" pitchFamily="49" charset="0"/>
              </a:rPr>
              <a:t>for</a:t>
            </a:r>
            <a:r>
              <a:rPr lang="en-US" smtClean="0"/>
              <a:t> Loop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8077200" cy="5105400"/>
          </a:xfrm>
        </p:spPr>
        <p:txBody>
          <a:bodyPr/>
          <a:lstStyle/>
          <a:p>
            <a:pPr eaLnBrk="1" hangingPunct="1"/>
            <a:r>
              <a:rPr lang="en-US" sz="2800" smtClean="0"/>
              <a:t>Simplified array processing (read only)</a:t>
            </a:r>
          </a:p>
          <a:p>
            <a:pPr eaLnBrk="1" hangingPunct="1"/>
            <a:r>
              <a:rPr lang="en-US" sz="2800" smtClean="0"/>
              <a:t>Always goes through all elements</a:t>
            </a:r>
          </a:p>
          <a:p>
            <a:pPr eaLnBrk="1" hangingPunct="1"/>
            <a:r>
              <a:rPr lang="en-US" sz="2800" smtClean="0"/>
              <a:t>General format:</a:t>
            </a:r>
            <a:r>
              <a:rPr lang="en-US" sz="2400" smtClean="0"/>
              <a:t/>
            </a:r>
            <a:br>
              <a:rPr lang="en-US" sz="2400" smtClean="0"/>
            </a:br>
            <a:endParaRPr lang="en-US" sz="2400" b="1" smtClean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for(</a:t>
            </a:r>
            <a:r>
              <a:rPr lang="en-US" sz="2400" b="1" i="1" smtClean="0">
                <a:latin typeface="Courier New" panose="02070309020205020404" pitchFamily="49" charset="0"/>
              </a:rPr>
              <a:t>datatype</a:t>
            </a:r>
            <a:r>
              <a:rPr lang="en-US" sz="2400" b="1" smtClean="0">
                <a:latin typeface="Courier New" panose="02070309020205020404" pitchFamily="49" charset="0"/>
              </a:rPr>
              <a:t> </a:t>
            </a:r>
            <a:r>
              <a:rPr lang="en-US" sz="2400" b="1" i="1" smtClean="0">
                <a:latin typeface="Courier New" panose="02070309020205020404" pitchFamily="49" charset="0"/>
              </a:rPr>
              <a:t>elementVariable</a:t>
            </a:r>
            <a:r>
              <a:rPr lang="en-US" sz="2400" b="1" smtClean="0">
                <a:latin typeface="Courier New" panose="02070309020205020404" pitchFamily="49" charset="0"/>
              </a:rPr>
              <a:t> : </a:t>
            </a:r>
            <a:r>
              <a:rPr lang="en-US" sz="2400" b="1" i="1" smtClean="0">
                <a:latin typeface="Courier New" panose="02070309020205020404" pitchFamily="49" charset="0"/>
              </a:rPr>
              <a:t>array</a:t>
            </a:r>
            <a:r>
              <a:rPr lang="en-US" sz="2400" b="1" smtClean="0">
                <a:latin typeface="Courier New" panose="02070309020205020404" pitchFamily="49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  </a:t>
            </a:r>
            <a:r>
              <a:rPr lang="en-US" sz="2400" b="1" i="1" smtClean="0">
                <a:latin typeface="Courier New" panose="02070309020205020404" pitchFamily="49" charset="0"/>
              </a:rPr>
              <a:t>statement;</a:t>
            </a:r>
          </a:p>
          <a:p>
            <a:pPr lvl="1" eaLnBrk="1" hangingPunct="1">
              <a:buFontTx/>
              <a:buNone/>
            </a:pPr>
            <a:endParaRPr lang="en-US" sz="2000" b="1" i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800" smtClean="0">
                <a:solidFill>
                  <a:srgbClr val="000000"/>
                </a:solidFill>
              </a:rPr>
              <a:t>The datatype must either be the same type as the array's, or something the elements can be automatically converted to.</a:t>
            </a:r>
            <a:endParaRPr lang="en-US" sz="2800" b="1" i="1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52F928CB-2445-48B2-833A-EAF177AF0DE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Enhanced </a:t>
            </a:r>
            <a:r>
              <a:rPr lang="en-US" b="1" smtClean="0">
                <a:latin typeface="Courier New" panose="02070309020205020404" pitchFamily="49" charset="0"/>
              </a:rPr>
              <a:t>for</a:t>
            </a:r>
            <a:r>
              <a:rPr lang="en-US" smtClean="0"/>
              <a:t> Loop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8077200" cy="5105400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en-US" b="1" smtClean="0"/>
              <a:t>Example:</a:t>
            </a:r>
          </a:p>
          <a:p>
            <a:pPr lvl="1" eaLnBrk="1" hangingPunct="1">
              <a:buFontTx/>
              <a:buNone/>
            </a:pPr>
            <a:endParaRPr lang="en-US" sz="2400" smtClean="0"/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int[] numbers = {3, 6, 9};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for(int val : numbers)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System.out.println("The next value is " +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                   val);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D8780CC1-BB54-4F95-9993-9CECBB1F212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Enhanced </a:t>
            </a:r>
            <a:r>
              <a:rPr lang="en-US" b="1" smtClean="0">
                <a:latin typeface="Courier New" panose="02070309020205020404" pitchFamily="49" charset="0"/>
              </a:rPr>
              <a:t>for</a:t>
            </a:r>
            <a:r>
              <a:rPr lang="en-US" smtClean="0"/>
              <a:t> Loop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8077200" cy="5105400"/>
          </a:xfrm>
        </p:spPr>
        <p:txBody>
          <a:bodyPr/>
          <a:lstStyle/>
          <a:p>
            <a:pPr eaLnBrk="1" hangingPunct="1"/>
            <a:r>
              <a:rPr lang="en-US" sz="2800" smtClean="0"/>
              <a:t>Although this is simpler and commonly used, you </a:t>
            </a:r>
            <a:r>
              <a:rPr lang="en-US" sz="2800" u="sng" smtClean="0"/>
              <a:t>cannot</a:t>
            </a:r>
            <a:r>
              <a:rPr lang="en-US" sz="2800" smtClean="0"/>
              <a:t> use it: </a:t>
            </a:r>
          </a:p>
          <a:p>
            <a:pPr eaLnBrk="1" hangingPunct="1">
              <a:buFontTx/>
              <a:buAutoNum type="arabicPeriod"/>
            </a:pPr>
            <a:r>
              <a:rPr lang="en-US" sz="2800" smtClean="0"/>
              <a:t>if you need to change the value of an element.</a:t>
            </a:r>
          </a:p>
          <a:p>
            <a:pPr eaLnBrk="1" hangingPunct="1">
              <a:buFontTx/>
              <a:buAutoNum type="arabicPeriod"/>
            </a:pPr>
            <a:r>
              <a:rPr lang="en-US" sz="2800" smtClean="0"/>
              <a:t>if you need to go backward through the array</a:t>
            </a:r>
          </a:p>
          <a:p>
            <a:pPr eaLnBrk="1" hangingPunct="1">
              <a:buFontTx/>
              <a:buAutoNum type="arabicPeriod"/>
            </a:pPr>
            <a:r>
              <a:rPr lang="en-US" sz="2800" smtClean="0"/>
              <a:t>if you need to access only some of the elements</a:t>
            </a:r>
          </a:p>
          <a:p>
            <a:pPr eaLnBrk="1" hangingPunct="1">
              <a:buFontTx/>
              <a:buAutoNum type="arabicPeriod"/>
            </a:pPr>
            <a:r>
              <a:rPr lang="en-US" sz="2800" smtClean="0"/>
              <a:t>if you need to work with 2 (or more) arrays simultaneously within the loop</a:t>
            </a:r>
          </a:p>
          <a:p>
            <a:pPr eaLnBrk="1" hangingPunct="1">
              <a:buFontTx/>
              <a:buAutoNum type="arabicPeriod"/>
            </a:pPr>
            <a:r>
              <a:rPr lang="en-US" sz="2800" smtClean="0"/>
              <a:t>if you need to refer to a subscript for any reason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E6D895E6-5948-4A08-AD8C-8765BB8504F1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 Size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You can let the user specify the size of an array:</a:t>
            </a:r>
            <a:br>
              <a:rPr lang="en-US" sz="2800" smtClean="0"/>
            </a:br>
            <a:endParaRPr lang="en-US" sz="280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int numTests;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int[] tests;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Scanner keyboard = new Scanner(System.in);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System.out.print("How many tests do you have? 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numTests = keyboard.nextInt();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tests = new int[numTests];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000" b="1" smtClean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See example: </a:t>
            </a:r>
            <a:r>
              <a:rPr lang="en-US" sz="2800" smtClean="0">
                <a:hlinkClick r:id="rId3" action="ppaction://hlinkfile"/>
              </a:rPr>
              <a:t>DisplayTestScores.java</a:t>
            </a:r>
            <a:endParaRPr lang="en-US" sz="3600" smtClean="0"/>
          </a:p>
          <a:p>
            <a:pPr eaLnBrk="1" hangingPunct="1">
              <a:lnSpc>
                <a:spcPct val="90000"/>
              </a:lnSpc>
            </a:pPr>
            <a:endParaRPr 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41E14897-265F-4763-BD02-768026234198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 to Arrays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447800"/>
            <a:ext cx="8001000" cy="4724400"/>
          </a:xfrm>
        </p:spPr>
        <p:txBody>
          <a:bodyPr/>
          <a:lstStyle/>
          <a:p>
            <a:pPr eaLnBrk="1" hangingPunct="1"/>
            <a:r>
              <a:rPr lang="en-US" smtClean="0"/>
              <a:t>Primitive variables are designed to hold only one value at a time.</a:t>
            </a:r>
          </a:p>
          <a:p>
            <a:pPr eaLnBrk="1" hangingPunct="1"/>
            <a:r>
              <a:rPr lang="en-US" smtClean="0"/>
              <a:t>Arrays allow us to create a collection of like values that are indexed.</a:t>
            </a:r>
          </a:p>
          <a:p>
            <a:pPr eaLnBrk="1" hangingPunct="1"/>
            <a:r>
              <a:rPr lang="en-US" smtClean="0"/>
              <a:t>An array can store any type of data but only one type of data at a time.</a:t>
            </a:r>
          </a:p>
          <a:p>
            <a:pPr eaLnBrk="1" hangingPunct="1"/>
            <a:r>
              <a:rPr lang="en-US" smtClean="0"/>
              <a:t>An array is a list of data elements.</a:t>
            </a:r>
            <a:endParaRPr lang="en-US" sz="1800" b="1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1438"/>
            <a:ext cx="626745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5172075"/>
            <a:ext cx="29432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TextBox 3"/>
          <p:cNvSpPr txBox="1">
            <a:spLocks noChangeArrowheads="1"/>
          </p:cNvSpPr>
          <p:nvPr/>
        </p:nvSpPr>
        <p:spPr bwMode="auto">
          <a:xfrm>
            <a:off x="6096000" y="304800"/>
            <a:ext cx="2743200" cy="23082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Notice that the array is </a:t>
            </a:r>
            <a:r>
              <a:rPr lang="en-US" sz="2400" u="sng"/>
              <a:t>declared</a:t>
            </a:r>
            <a:r>
              <a:rPr lang="en-US" sz="2400"/>
              <a:t> in line 13 and </a:t>
            </a:r>
            <a:r>
              <a:rPr lang="en-US" sz="2400" u="sng"/>
              <a:t>created</a:t>
            </a:r>
            <a:r>
              <a:rPr lang="en-US" sz="2400"/>
              <a:t> in line 23, after the user had given the number of elements.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11654647-1009-4E8F-9256-1CE4A7B5DC4C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Reassigning Array References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An array reference can be assigned to another array of the same type.</a:t>
            </a:r>
            <a:br>
              <a:rPr lang="en-US" sz="2800" smtClean="0"/>
            </a:br>
            <a:endParaRPr lang="en-US" sz="2800" smtClean="0"/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// Create an array referenced by the numbers variable.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int[] numbers = new int[10];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// Reassign numbers to a new array.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numbers = new int[5];</a:t>
            </a:r>
            <a:r>
              <a:rPr lang="en-US" sz="1600" b="1" smtClean="0">
                <a:latin typeface="Courier New" panose="02070309020205020404" pitchFamily="49" charset="0"/>
              </a:rPr>
              <a:t/>
            </a:r>
            <a:br>
              <a:rPr lang="en-US" sz="1600" b="1" smtClean="0">
                <a:latin typeface="Courier New" panose="02070309020205020404" pitchFamily="49" charset="0"/>
              </a:rPr>
            </a:br>
            <a:endParaRPr lang="en-US" smtClean="0"/>
          </a:p>
          <a:p>
            <a:pPr eaLnBrk="1" hangingPunct="1"/>
            <a:r>
              <a:rPr lang="en-US" sz="2800" smtClean="0"/>
              <a:t>If the first (10 element) array no longer has a reference to it, it will be garbage collected.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23D04A0C-83BB-4507-AF3D-B698722BEBD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Reassigning Array References</a:t>
            </a:r>
          </a:p>
        </p:txBody>
      </p:sp>
      <p:grpSp>
        <p:nvGrpSpPr>
          <p:cNvPr id="71684" name="Group 34"/>
          <p:cNvGrpSpPr>
            <a:grpSpLocks/>
          </p:cNvGrpSpPr>
          <p:nvPr/>
        </p:nvGrpSpPr>
        <p:grpSpPr bwMode="auto">
          <a:xfrm>
            <a:off x="4495800" y="1905000"/>
            <a:ext cx="3810000" cy="381000"/>
            <a:chOff x="2928" y="1056"/>
            <a:chExt cx="2400" cy="240"/>
          </a:xfrm>
        </p:grpSpPr>
        <p:sp>
          <p:nvSpPr>
            <p:cNvPr id="71689" name="Rectangle 17"/>
            <p:cNvSpPr>
              <a:spLocks noChangeArrowheads="1"/>
            </p:cNvSpPr>
            <p:nvPr/>
          </p:nvSpPr>
          <p:spPr bwMode="auto">
            <a:xfrm>
              <a:off x="292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1690" name="Rectangle 18"/>
            <p:cNvSpPr>
              <a:spLocks noChangeArrowheads="1"/>
            </p:cNvSpPr>
            <p:nvPr/>
          </p:nvSpPr>
          <p:spPr bwMode="auto">
            <a:xfrm>
              <a:off x="316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1691" name="Rectangle 19"/>
            <p:cNvSpPr>
              <a:spLocks noChangeArrowheads="1"/>
            </p:cNvSpPr>
            <p:nvPr/>
          </p:nvSpPr>
          <p:spPr bwMode="auto">
            <a:xfrm>
              <a:off x="340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1692" name="Rectangle 20"/>
            <p:cNvSpPr>
              <a:spLocks noChangeArrowheads="1"/>
            </p:cNvSpPr>
            <p:nvPr/>
          </p:nvSpPr>
          <p:spPr bwMode="auto">
            <a:xfrm>
              <a:off x="364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1693" name="Rectangle 21"/>
            <p:cNvSpPr>
              <a:spLocks noChangeArrowheads="1"/>
            </p:cNvSpPr>
            <p:nvPr/>
          </p:nvSpPr>
          <p:spPr bwMode="auto">
            <a:xfrm>
              <a:off x="388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1694" name="Rectangle 22"/>
            <p:cNvSpPr>
              <a:spLocks noChangeArrowheads="1"/>
            </p:cNvSpPr>
            <p:nvPr/>
          </p:nvSpPr>
          <p:spPr bwMode="auto">
            <a:xfrm>
              <a:off x="412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1695" name="Rectangle 23"/>
            <p:cNvSpPr>
              <a:spLocks noChangeArrowheads="1"/>
            </p:cNvSpPr>
            <p:nvPr/>
          </p:nvSpPr>
          <p:spPr bwMode="auto">
            <a:xfrm>
              <a:off x="436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1696" name="Rectangle 24"/>
            <p:cNvSpPr>
              <a:spLocks noChangeArrowheads="1"/>
            </p:cNvSpPr>
            <p:nvPr/>
          </p:nvSpPr>
          <p:spPr bwMode="auto">
            <a:xfrm>
              <a:off x="460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1697" name="Rectangle 25"/>
            <p:cNvSpPr>
              <a:spLocks noChangeArrowheads="1"/>
            </p:cNvSpPr>
            <p:nvPr/>
          </p:nvSpPr>
          <p:spPr bwMode="auto">
            <a:xfrm>
              <a:off x="484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1698" name="Rectangle 26"/>
            <p:cNvSpPr>
              <a:spLocks noChangeArrowheads="1"/>
            </p:cNvSpPr>
            <p:nvPr/>
          </p:nvSpPr>
          <p:spPr bwMode="auto">
            <a:xfrm>
              <a:off x="508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</p:grpSp>
      <p:sp>
        <p:nvSpPr>
          <p:cNvPr id="71685" name="Rectangle 35"/>
          <p:cNvSpPr>
            <a:spLocks noChangeArrowheads="1"/>
          </p:cNvSpPr>
          <p:nvPr/>
        </p:nvSpPr>
        <p:spPr bwMode="auto">
          <a:xfrm>
            <a:off x="2743200" y="3200400"/>
            <a:ext cx="990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sp>
        <p:nvSpPr>
          <p:cNvPr id="71686" name="Text Box 37"/>
          <p:cNvSpPr txBox="1">
            <a:spLocks noChangeArrowheads="1"/>
          </p:cNvSpPr>
          <p:nvPr/>
        </p:nvSpPr>
        <p:spPr bwMode="auto">
          <a:xfrm>
            <a:off x="152400" y="2987675"/>
            <a:ext cx="23495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The </a:t>
            </a:r>
            <a:r>
              <a:rPr lang="en-US" sz="1800" b="1">
                <a:latin typeface="Courier New" panose="02070309020205020404" pitchFamily="49" charset="0"/>
              </a:rPr>
              <a:t>numbers</a:t>
            </a:r>
            <a:r>
              <a:rPr lang="en-US" sz="1800"/>
              <a:t> variable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holds the address of an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int</a:t>
            </a:r>
            <a:r>
              <a:rPr lang="en-US" sz="1800"/>
              <a:t> array.</a:t>
            </a:r>
          </a:p>
        </p:txBody>
      </p:sp>
      <p:cxnSp>
        <p:nvCxnSpPr>
          <p:cNvPr id="71687" name="AutoShape 40"/>
          <p:cNvCxnSpPr>
            <a:cxnSpLocks noChangeShapeType="1"/>
            <a:stCxn id="71685" idx="3"/>
            <a:endCxn id="71689" idx="1"/>
          </p:cNvCxnSpPr>
          <p:nvPr/>
        </p:nvCxnSpPr>
        <p:spPr bwMode="auto">
          <a:xfrm flipV="1">
            <a:off x="3733800" y="2095500"/>
            <a:ext cx="762000" cy="12954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688" name="Text Box 41"/>
          <p:cNvSpPr txBox="1">
            <a:spLocks noChangeArrowheads="1"/>
          </p:cNvSpPr>
          <p:nvPr/>
        </p:nvSpPr>
        <p:spPr bwMode="auto">
          <a:xfrm>
            <a:off x="4652963" y="2667000"/>
            <a:ext cx="3611562" cy="34925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>
                <a:schemeClr val="hlink"/>
              </a:buClr>
              <a:buSzPct val="110000"/>
              <a:buFontTx/>
              <a:buNone/>
            </a:pPr>
            <a:r>
              <a:rPr lang="en-US" sz="1600" b="1">
                <a:latin typeface="Courier New" panose="02070309020205020404" pitchFamily="49" charset="0"/>
              </a:rPr>
              <a:t>int[] numbers = new int[10];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E68C3208-0DC6-44C4-92CB-E721F4A7F3FF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Reassigning Array References</a:t>
            </a:r>
          </a:p>
        </p:txBody>
      </p:sp>
      <p:grpSp>
        <p:nvGrpSpPr>
          <p:cNvPr id="73732" name="Group 3"/>
          <p:cNvGrpSpPr>
            <a:grpSpLocks/>
          </p:cNvGrpSpPr>
          <p:nvPr/>
        </p:nvGrpSpPr>
        <p:grpSpPr bwMode="auto">
          <a:xfrm>
            <a:off x="4495800" y="1905000"/>
            <a:ext cx="3810000" cy="381000"/>
            <a:chOff x="2928" y="1056"/>
            <a:chExt cx="2400" cy="240"/>
          </a:xfrm>
        </p:grpSpPr>
        <p:sp>
          <p:nvSpPr>
            <p:cNvPr id="73746" name="Rectangle 4"/>
            <p:cNvSpPr>
              <a:spLocks noChangeArrowheads="1"/>
            </p:cNvSpPr>
            <p:nvPr/>
          </p:nvSpPr>
          <p:spPr bwMode="auto">
            <a:xfrm>
              <a:off x="292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47" name="Rectangle 5"/>
            <p:cNvSpPr>
              <a:spLocks noChangeArrowheads="1"/>
            </p:cNvSpPr>
            <p:nvPr/>
          </p:nvSpPr>
          <p:spPr bwMode="auto">
            <a:xfrm>
              <a:off x="316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48" name="Rectangle 6"/>
            <p:cNvSpPr>
              <a:spLocks noChangeArrowheads="1"/>
            </p:cNvSpPr>
            <p:nvPr/>
          </p:nvSpPr>
          <p:spPr bwMode="auto">
            <a:xfrm>
              <a:off x="340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49" name="Rectangle 7"/>
            <p:cNvSpPr>
              <a:spLocks noChangeArrowheads="1"/>
            </p:cNvSpPr>
            <p:nvPr/>
          </p:nvSpPr>
          <p:spPr bwMode="auto">
            <a:xfrm>
              <a:off x="364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50" name="Rectangle 8"/>
            <p:cNvSpPr>
              <a:spLocks noChangeArrowheads="1"/>
            </p:cNvSpPr>
            <p:nvPr/>
          </p:nvSpPr>
          <p:spPr bwMode="auto">
            <a:xfrm>
              <a:off x="388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51" name="Rectangle 9"/>
            <p:cNvSpPr>
              <a:spLocks noChangeArrowheads="1"/>
            </p:cNvSpPr>
            <p:nvPr/>
          </p:nvSpPr>
          <p:spPr bwMode="auto">
            <a:xfrm>
              <a:off x="412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52" name="Rectangle 10"/>
            <p:cNvSpPr>
              <a:spLocks noChangeArrowheads="1"/>
            </p:cNvSpPr>
            <p:nvPr/>
          </p:nvSpPr>
          <p:spPr bwMode="auto">
            <a:xfrm>
              <a:off x="436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53" name="Rectangle 11"/>
            <p:cNvSpPr>
              <a:spLocks noChangeArrowheads="1"/>
            </p:cNvSpPr>
            <p:nvPr/>
          </p:nvSpPr>
          <p:spPr bwMode="auto">
            <a:xfrm>
              <a:off x="460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54" name="Rectangle 12"/>
            <p:cNvSpPr>
              <a:spLocks noChangeArrowheads="1"/>
            </p:cNvSpPr>
            <p:nvPr/>
          </p:nvSpPr>
          <p:spPr bwMode="auto">
            <a:xfrm>
              <a:off x="484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55" name="Rectangle 13"/>
            <p:cNvSpPr>
              <a:spLocks noChangeArrowheads="1"/>
            </p:cNvSpPr>
            <p:nvPr/>
          </p:nvSpPr>
          <p:spPr bwMode="auto">
            <a:xfrm>
              <a:off x="5088" y="1056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</p:grpSp>
      <p:grpSp>
        <p:nvGrpSpPr>
          <p:cNvPr id="73733" name="Group 14"/>
          <p:cNvGrpSpPr>
            <a:grpSpLocks/>
          </p:cNvGrpSpPr>
          <p:nvPr/>
        </p:nvGrpSpPr>
        <p:grpSpPr bwMode="auto">
          <a:xfrm>
            <a:off x="4648200" y="4648200"/>
            <a:ext cx="1905000" cy="381000"/>
            <a:chOff x="3024" y="1152"/>
            <a:chExt cx="1200" cy="240"/>
          </a:xfrm>
        </p:grpSpPr>
        <p:sp>
          <p:nvSpPr>
            <p:cNvPr id="73741" name="Rectangle 15"/>
            <p:cNvSpPr>
              <a:spLocks noChangeArrowheads="1"/>
            </p:cNvSpPr>
            <p:nvPr/>
          </p:nvSpPr>
          <p:spPr bwMode="auto">
            <a:xfrm>
              <a:off x="3024" y="115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42" name="Rectangle 16"/>
            <p:cNvSpPr>
              <a:spLocks noChangeArrowheads="1"/>
            </p:cNvSpPr>
            <p:nvPr/>
          </p:nvSpPr>
          <p:spPr bwMode="auto">
            <a:xfrm>
              <a:off x="3264" y="115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43" name="Rectangle 17"/>
            <p:cNvSpPr>
              <a:spLocks noChangeArrowheads="1"/>
            </p:cNvSpPr>
            <p:nvPr/>
          </p:nvSpPr>
          <p:spPr bwMode="auto">
            <a:xfrm>
              <a:off x="3504" y="115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44" name="Rectangle 18"/>
            <p:cNvSpPr>
              <a:spLocks noChangeArrowheads="1"/>
            </p:cNvSpPr>
            <p:nvPr/>
          </p:nvSpPr>
          <p:spPr bwMode="auto">
            <a:xfrm>
              <a:off x="3744" y="115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  <p:sp>
          <p:nvSpPr>
            <p:cNvPr id="73745" name="Rectangle 19"/>
            <p:cNvSpPr>
              <a:spLocks noChangeArrowheads="1"/>
            </p:cNvSpPr>
            <p:nvPr/>
          </p:nvSpPr>
          <p:spPr bwMode="auto">
            <a:xfrm>
              <a:off x="3984" y="115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/>
            </a:p>
          </p:txBody>
        </p:sp>
      </p:grpSp>
      <p:sp>
        <p:nvSpPr>
          <p:cNvPr id="73734" name="Rectangle 20"/>
          <p:cNvSpPr>
            <a:spLocks noChangeArrowheads="1"/>
          </p:cNvSpPr>
          <p:nvPr/>
        </p:nvSpPr>
        <p:spPr bwMode="auto">
          <a:xfrm>
            <a:off x="2743200" y="3200400"/>
            <a:ext cx="990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sp>
        <p:nvSpPr>
          <p:cNvPr id="73735" name="Text Box 21"/>
          <p:cNvSpPr txBox="1">
            <a:spLocks noChangeArrowheads="1"/>
          </p:cNvSpPr>
          <p:nvPr/>
        </p:nvSpPr>
        <p:spPr bwMode="auto">
          <a:xfrm>
            <a:off x="152400" y="2987675"/>
            <a:ext cx="23495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The </a:t>
            </a:r>
            <a:r>
              <a:rPr lang="en-US" sz="1800" b="1">
                <a:latin typeface="Courier New" panose="02070309020205020404" pitchFamily="49" charset="0"/>
              </a:rPr>
              <a:t>numbers</a:t>
            </a:r>
            <a:r>
              <a:rPr lang="en-US" sz="1800"/>
              <a:t> variable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holds the address of an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int</a:t>
            </a:r>
            <a:r>
              <a:rPr lang="en-US" sz="1800"/>
              <a:t> array.</a:t>
            </a:r>
          </a:p>
        </p:txBody>
      </p:sp>
      <p:cxnSp>
        <p:nvCxnSpPr>
          <p:cNvPr id="73736" name="AutoShape 22"/>
          <p:cNvCxnSpPr>
            <a:cxnSpLocks noChangeShapeType="1"/>
            <a:stCxn id="73734" idx="3"/>
            <a:endCxn id="73741" idx="1"/>
          </p:cNvCxnSpPr>
          <p:nvPr/>
        </p:nvCxnSpPr>
        <p:spPr bwMode="auto">
          <a:xfrm>
            <a:off x="3733800" y="3390900"/>
            <a:ext cx="914400" cy="1447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737" name="Text Box 23"/>
          <p:cNvSpPr txBox="1">
            <a:spLocks noChangeArrowheads="1"/>
          </p:cNvSpPr>
          <p:nvPr/>
        </p:nvSpPr>
        <p:spPr bwMode="auto">
          <a:xfrm>
            <a:off x="5032375" y="3962400"/>
            <a:ext cx="2757488" cy="34925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>
                <a:schemeClr val="hlink"/>
              </a:buClr>
              <a:buSzPct val="110000"/>
              <a:buFontTx/>
              <a:buNone/>
            </a:pPr>
            <a:r>
              <a:rPr lang="en-US" sz="1600" b="1">
                <a:latin typeface="Courier New" panose="02070309020205020404" pitchFamily="49" charset="0"/>
              </a:rPr>
              <a:t>numbers = new int[5];</a:t>
            </a:r>
            <a:endParaRPr lang="en-US" sz="2400"/>
          </a:p>
        </p:txBody>
      </p:sp>
      <p:sp>
        <p:nvSpPr>
          <p:cNvPr id="73738" name="Text Box 24"/>
          <p:cNvSpPr txBox="1">
            <a:spLocks noChangeArrowheads="1"/>
          </p:cNvSpPr>
          <p:nvPr/>
        </p:nvSpPr>
        <p:spPr bwMode="auto">
          <a:xfrm>
            <a:off x="4572000" y="2667000"/>
            <a:ext cx="3886200" cy="90805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>
                <a:schemeClr val="hlink"/>
              </a:buClr>
              <a:buSzPct val="110000"/>
              <a:buFontTx/>
              <a:buNone/>
            </a:pPr>
            <a:r>
              <a:rPr lang="en-US" sz="2400" b="1"/>
              <a:t>This array gets marked for</a:t>
            </a:r>
          </a:p>
          <a:p>
            <a:pPr algn="ctr" eaLnBrk="1" hangingPunct="1">
              <a:buClr>
                <a:schemeClr val="hlink"/>
              </a:buClr>
              <a:buSzPct val="110000"/>
              <a:buFontTx/>
              <a:buNone/>
            </a:pPr>
            <a:r>
              <a:rPr lang="en-US" sz="2400" b="1"/>
              <a:t>garbage collection</a:t>
            </a:r>
            <a:endParaRPr lang="en-US" sz="3600"/>
          </a:p>
        </p:txBody>
      </p:sp>
      <p:sp>
        <p:nvSpPr>
          <p:cNvPr id="73739" name="AutoShape 25"/>
          <p:cNvSpPr>
            <a:spLocks noChangeArrowheads="1"/>
          </p:cNvSpPr>
          <p:nvPr/>
        </p:nvSpPr>
        <p:spPr bwMode="auto">
          <a:xfrm>
            <a:off x="6019800" y="1828800"/>
            <a:ext cx="609600" cy="6096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3740" name="AutoShape 26"/>
          <p:cNvCxnSpPr>
            <a:cxnSpLocks noChangeShapeType="1"/>
            <a:stCxn id="73738" idx="0"/>
            <a:endCxn id="73739" idx="4"/>
          </p:cNvCxnSpPr>
          <p:nvPr/>
        </p:nvCxnSpPr>
        <p:spPr bwMode="auto">
          <a:xfrm flipH="1" flipV="1">
            <a:off x="6324600" y="2438400"/>
            <a:ext cx="1905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FAC73BBA-7779-49D9-B228-6CF5B6A00E42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Copying Arrays</a:t>
            </a: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294688" cy="14017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This is </a:t>
            </a:r>
            <a:r>
              <a:rPr lang="en-US" b="1" i="1" smtClean="0"/>
              <a:t>not</a:t>
            </a:r>
            <a:r>
              <a:rPr lang="en-US" smtClean="0"/>
              <a:t> the way to copy an array.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int[] array1 = { 2, 4, 6, 8, 10 };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int[] array2 = array1; // This does not copy array1.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4419600" y="3200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2</a:t>
            </a:r>
          </a:p>
        </p:txBody>
      </p:sp>
      <p:sp>
        <p:nvSpPr>
          <p:cNvPr id="75782" name="Rectangle 15"/>
          <p:cNvSpPr>
            <a:spLocks noChangeArrowheads="1"/>
          </p:cNvSpPr>
          <p:nvPr/>
        </p:nvSpPr>
        <p:spPr bwMode="auto">
          <a:xfrm>
            <a:off x="2590800" y="4038600"/>
            <a:ext cx="990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sp>
        <p:nvSpPr>
          <p:cNvPr id="75783" name="Text Box 16"/>
          <p:cNvSpPr txBox="1">
            <a:spLocks noChangeArrowheads="1"/>
          </p:cNvSpPr>
          <p:nvPr/>
        </p:nvSpPr>
        <p:spPr bwMode="auto">
          <a:xfrm>
            <a:off x="381000" y="3902075"/>
            <a:ext cx="1968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array1</a:t>
            </a:r>
            <a:r>
              <a:rPr lang="en-US" sz="1800"/>
              <a:t> holds an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 to the array</a:t>
            </a:r>
          </a:p>
        </p:txBody>
      </p:sp>
      <p:sp>
        <p:nvSpPr>
          <p:cNvPr id="75784" name="Rectangle 17"/>
          <p:cNvSpPr>
            <a:spLocks noChangeArrowheads="1"/>
          </p:cNvSpPr>
          <p:nvPr/>
        </p:nvSpPr>
        <p:spPr bwMode="auto">
          <a:xfrm>
            <a:off x="2590800" y="5029200"/>
            <a:ext cx="990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sp>
        <p:nvSpPr>
          <p:cNvPr id="75785" name="Text Box 19"/>
          <p:cNvSpPr txBox="1">
            <a:spLocks noChangeArrowheads="1"/>
          </p:cNvSpPr>
          <p:nvPr/>
        </p:nvSpPr>
        <p:spPr bwMode="auto">
          <a:xfrm>
            <a:off x="381000" y="4892675"/>
            <a:ext cx="1968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array2</a:t>
            </a:r>
            <a:r>
              <a:rPr lang="en-US" sz="1800"/>
              <a:t> holds an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 to the array</a:t>
            </a:r>
          </a:p>
        </p:txBody>
      </p:sp>
      <p:cxnSp>
        <p:nvCxnSpPr>
          <p:cNvPr id="75786" name="AutoShape 20"/>
          <p:cNvCxnSpPr>
            <a:cxnSpLocks noChangeShapeType="1"/>
            <a:stCxn id="75782" idx="3"/>
            <a:endCxn id="75781" idx="1"/>
          </p:cNvCxnSpPr>
          <p:nvPr/>
        </p:nvCxnSpPr>
        <p:spPr bwMode="auto">
          <a:xfrm flipV="1">
            <a:off x="3581400" y="3390900"/>
            <a:ext cx="838200" cy="838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87" name="AutoShape 21"/>
          <p:cNvCxnSpPr>
            <a:cxnSpLocks noChangeShapeType="1"/>
            <a:stCxn id="75784" idx="3"/>
            <a:endCxn id="75781" idx="1"/>
          </p:cNvCxnSpPr>
          <p:nvPr/>
        </p:nvCxnSpPr>
        <p:spPr bwMode="auto">
          <a:xfrm flipV="1">
            <a:off x="3581400" y="3390900"/>
            <a:ext cx="838200" cy="1828800"/>
          </a:xfrm>
          <a:prstGeom prst="bentConnector3">
            <a:avLst>
              <a:gd name="adj1" fmla="val 7386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788" name="Rectangle 23"/>
          <p:cNvSpPr>
            <a:spLocks noChangeArrowheads="1"/>
          </p:cNvSpPr>
          <p:nvPr/>
        </p:nvSpPr>
        <p:spPr bwMode="auto">
          <a:xfrm>
            <a:off x="4800600" y="3200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4</a:t>
            </a:r>
          </a:p>
        </p:txBody>
      </p:sp>
      <p:sp>
        <p:nvSpPr>
          <p:cNvPr id="75789" name="Rectangle 24"/>
          <p:cNvSpPr>
            <a:spLocks noChangeArrowheads="1"/>
          </p:cNvSpPr>
          <p:nvPr/>
        </p:nvSpPr>
        <p:spPr bwMode="auto">
          <a:xfrm>
            <a:off x="5181600" y="3200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6</a:t>
            </a:r>
          </a:p>
        </p:txBody>
      </p:sp>
      <p:sp>
        <p:nvSpPr>
          <p:cNvPr id="75790" name="Rectangle 25"/>
          <p:cNvSpPr>
            <a:spLocks noChangeArrowheads="1"/>
          </p:cNvSpPr>
          <p:nvPr/>
        </p:nvSpPr>
        <p:spPr bwMode="auto">
          <a:xfrm>
            <a:off x="5562600" y="3200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8</a:t>
            </a:r>
          </a:p>
        </p:txBody>
      </p:sp>
      <p:sp>
        <p:nvSpPr>
          <p:cNvPr id="75791" name="Rectangle 26"/>
          <p:cNvSpPr>
            <a:spLocks noChangeArrowheads="1"/>
          </p:cNvSpPr>
          <p:nvPr/>
        </p:nvSpPr>
        <p:spPr bwMode="auto">
          <a:xfrm>
            <a:off x="5943600" y="3200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10</a:t>
            </a:r>
          </a:p>
        </p:txBody>
      </p:sp>
      <p:sp>
        <p:nvSpPr>
          <p:cNvPr id="75792" name="Text Box 32"/>
          <p:cNvSpPr txBox="1">
            <a:spLocks noChangeArrowheads="1"/>
          </p:cNvSpPr>
          <p:nvPr/>
        </p:nvSpPr>
        <p:spPr bwMode="auto">
          <a:xfrm>
            <a:off x="5241925" y="4181475"/>
            <a:ext cx="2940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5613" indent="-455613"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800"/>
              <a:t>Example:</a:t>
            </a:r>
            <a:br>
              <a:rPr lang="en-US" sz="2800"/>
            </a:br>
            <a:r>
              <a:rPr lang="en-US" sz="2800">
                <a:hlinkClick r:id="rId3" action="ppaction://hlinkfile"/>
              </a:rPr>
              <a:t>SameArray.java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541972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410200"/>
            <a:ext cx="25622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TextBox 3"/>
          <p:cNvSpPr txBox="1">
            <a:spLocks noChangeArrowheads="1"/>
          </p:cNvSpPr>
          <p:nvPr/>
        </p:nvSpPr>
        <p:spPr bwMode="auto">
          <a:xfrm>
            <a:off x="5791200" y="304800"/>
            <a:ext cx="3352800" cy="4894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Array1 is created;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array2 = array1;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An element of each array is changed.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When the arrays are displayed, we see that the arrays are identical!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 b="1"/>
              <a:t>WHY?</a:t>
            </a:r>
            <a:r>
              <a:rPr lang="en-US" sz="2400"/>
              <a:t> Because there is really only 1 array – it has 2 names/references!</a:t>
            </a:r>
          </a:p>
        </p:txBody>
      </p:sp>
      <p:sp>
        <p:nvSpPr>
          <p:cNvPr id="5" name="Right Arrow 7"/>
          <p:cNvSpPr>
            <a:spLocks noChangeArrowheads="1"/>
          </p:cNvSpPr>
          <p:nvPr/>
        </p:nvSpPr>
        <p:spPr bwMode="auto">
          <a:xfrm>
            <a:off x="609600" y="18288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51871EB4-12C9-4C4A-8E27-81ECAF91B9F0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Copying Arrays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8229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You cannot copy an array by merely assigning one reference variable to another.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You need to copy the individual elements of one array to another.</a:t>
            </a:r>
            <a:br>
              <a:rPr lang="en-US" sz="2400" smtClean="0"/>
            </a:br>
            <a:endParaRPr lang="en-US" sz="2400" smtClean="0"/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int[] firstArray = {5, 10, 15, 20, 25 };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int[] secondArray = new int[firstArray.length];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for (int i = 0; i &lt; firstArray.length; i++)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secondArray[i] = firstArray[i];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sz="2000" b="1" smtClean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This code copies each element of </a:t>
            </a:r>
            <a:r>
              <a:rPr lang="en-US" sz="2400" b="1" smtClean="0">
                <a:latin typeface="Courier New" panose="02070309020205020404" pitchFamily="49" charset="0"/>
              </a:rPr>
              <a:t>firstArray</a:t>
            </a:r>
            <a:r>
              <a:rPr lang="en-US" sz="2400" smtClean="0"/>
              <a:t> to the corresponding element of </a:t>
            </a:r>
            <a:r>
              <a:rPr lang="en-US" sz="2400" b="1" smtClean="0">
                <a:latin typeface="Courier New" panose="02070309020205020404" pitchFamily="49" charset="0"/>
              </a:rPr>
              <a:t>secondArray</a:t>
            </a:r>
            <a:r>
              <a:rPr lang="en-US" sz="2400" smtClean="0"/>
              <a:t>.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5181600"/>
            <a:ext cx="24098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55054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TextBox 4"/>
          <p:cNvSpPr txBox="1">
            <a:spLocks noChangeArrowheads="1"/>
          </p:cNvSpPr>
          <p:nvPr/>
        </p:nvSpPr>
        <p:spPr bwMode="auto">
          <a:xfrm>
            <a:off x="5791200" y="304800"/>
            <a:ext cx="3352800" cy="37861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Array2 is created to be the same size as array1.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Elements are copied from array1 to array2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Now, changing a value in one array has no effect on the other! There are 2 separate arrays.</a:t>
            </a:r>
          </a:p>
        </p:txBody>
      </p:sp>
      <p:sp>
        <p:nvSpPr>
          <p:cNvPr id="6" name="Right Arrow 7"/>
          <p:cNvSpPr>
            <a:spLocks noChangeArrowheads="1"/>
          </p:cNvSpPr>
          <p:nvPr/>
        </p:nvSpPr>
        <p:spPr bwMode="auto">
          <a:xfrm>
            <a:off x="609600" y="18288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7" name="Right Arrow 7"/>
          <p:cNvSpPr>
            <a:spLocks noChangeArrowheads="1"/>
          </p:cNvSpPr>
          <p:nvPr/>
        </p:nvSpPr>
        <p:spPr bwMode="auto">
          <a:xfrm>
            <a:off x="609600" y="26670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AEB9DD2C-E132-45AD-916E-8D9BD91597D4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Passing Array Elements to a Method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When a single element of an array is passed to a method it is handled like any other variable.</a:t>
            </a:r>
          </a:p>
          <a:p>
            <a:pPr eaLnBrk="1" hangingPunct="1"/>
            <a:r>
              <a:rPr lang="en-US" sz="2800" smtClean="0"/>
              <a:t>See example:  </a:t>
            </a:r>
            <a:r>
              <a:rPr lang="en-US" sz="2800" smtClean="0">
                <a:hlinkClick r:id="rId3" action="ppaction://hlinkfile"/>
              </a:rPr>
              <a:t>PassElements.java</a:t>
            </a:r>
            <a:endParaRPr lang="en-US" sz="2800" smtClean="0"/>
          </a:p>
          <a:p>
            <a:pPr eaLnBrk="1" hangingPunct="1"/>
            <a:r>
              <a:rPr lang="en-US" sz="2800" smtClean="0"/>
              <a:t>More often you will want to write methods to process array data by passing the entire array, not just one element at a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52400"/>
            <a:ext cx="597217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TextBox 2"/>
          <p:cNvSpPr txBox="1">
            <a:spLocks noChangeArrowheads="1"/>
          </p:cNvSpPr>
          <p:nvPr/>
        </p:nvSpPr>
        <p:spPr bwMode="auto">
          <a:xfrm>
            <a:off x="6019800" y="304800"/>
            <a:ext cx="3124200" cy="3416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method has an </a:t>
            </a:r>
            <a:r>
              <a:rPr lang="en-US" sz="2400" b="1" i="1"/>
              <a:t>int</a:t>
            </a:r>
            <a:r>
              <a:rPr lang="en-US" sz="2400"/>
              <a:t> parameter.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Each element of the array is an </a:t>
            </a:r>
            <a:r>
              <a:rPr lang="en-US" sz="2400" b="1" i="1"/>
              <a:t>int</a:t>
            </a:r>
            <a:r>
              <a:rPr lang="en-US" sz="2400"/>
              <a:t> and is passed to the method: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 b="1"/>
              <a:t>numbers[index]</a:t>
            </a:r>
            <a:r>
              <a:rPr lang="en-US" sz="2400"/>
              <a:t> is a single </a:t>
            </a:r>
            <a:r>
              <a:rPr lang="en-US" sz="2400" b="1" i="1"/>
              <a:t>int</a:t>
            </a:r>
            <a:r>
              <a:rPr lang="en-US" sz="2400"/>
              <a:t> element of the array.</a:t>
            </a:r>
            <a:endParaRPr lang="en-US" sz="2400" b="1"/>
          </a:p>
        </p:txBody>
      </p:sp>
      <p:pic>
        <p:nvPicPr>
          <p:cNvPr id="839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800600"/>
            <a:ext cx="24098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7"/>
          <p:cNvSpPr>
            <a:spLocks noChangeArrowheads="1"/>
          </p:cNvSpPr>
          <p:nvPr/>
        </p:nvSpPr>
        <p:spPr bwMode="auto">
          <a:xfrm>
            <a:off x="152400" y="38100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7" name="Right Arrow 7"/>
          <p:cNvSpPr>
            <a:spLocks noChangeArrowheads="1"/>
          </p:cNvSpPr>
          <p:nvPr/>
        </p:nvSpPr>
        <p:spPr bwMode="auto">
          <a:xfrm>
            <a:off x="533400" y="21336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Use an Array?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 want to read some test scores in and report the average: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2928938"/>
            <a:ext cx="5567362" cy="2773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smtClean="0"/>
              <a:t>Passing Array Elements to a Method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Recall that a </a:t>
            </a:r>
            <a:r>
              <a:rPr lang="en-US" u="sng" smtClean="0"/>
              <a:t>primitive</a:t>
            </a:r>
            <a:r>
              <a:rPr lang="en-US" smtClean="0"/>
              <a:t> parameter is always passed by </a:t>
            </a:r>
            <a:r>
              <a:rPr lang="en-US" b="1" smtClean="0"/>
              <a:t>value</a:t>
            </a:r>
            <a:r>
              <a:rPr lang="en-US" smtClean="0"/>
              <a:t>.</a:t>
            </a:r>
          </a:p>
          <a:p>
            <a:pPr lvl="1" eaLnBrk="1" hangingPunct="1"/>
            <a:r>
              <a:rPr lang="en-US" smtClean="0"/>
              <a:t>This means that the </a:t>
            </a:r>
            <a:r>
              <a:rPr lang="en-US" u="sng" smtClean="0"/>
              <a:t>value</a:t>
            </a:r>
            <a:r>
              <a:rPr lang="en-US" smtClean="0"/>
              <a:t> of the argument is passed to the parameter</a:t>
            </a:r>
          </a:p>
          <a:p>
            <a:pPr lvl="1" eaLnBrk="1" hangingPunct="1"/>
            <a:r>
              <a:rPr lang="en-US" smtClean="0"/>
              <a:t>Changing the parameter has no effect on the value of the argument.</a:t>
            </a:r>
          </a:p>
          <a:p>
            <a:pPr lvl="1" eaLnBrk="1" hangingPunct="1"/>
            <a:r>
              <a:rPr lang="en-US" smtClean="0"/>
              <a:t>This applies even when the argument is an array element!</a:t>
            </a:r>
          </a:p>
          <a:p>
            <a:pPr eaLnBrk="1" hangingPunct="1">
              <a:buFontTx/>
              <a:buNone/>
            </a:pPr>
            <a:endParaRPr lang="en-US" b="1" smtClean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23175CE3-1ACD-4BFC-AB3B-C70B9DBC984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Passing Arrays as Arguments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294688" cy="1917700"/>
          </a:xfrm>
        </p:spPr>
        <p:txBody>
          <a:bodyPr/>
          <a:lstStyle/>
          <a:p>
            <a:pPr eaLnBrk="1" hangingPunct="1"/>
            <a:r>
              <a:rPr lang="en-US" sz="2800" smtClean="0"/>
              <a:t>Arrays are objects.</a:t>
            </a:r>
          </a:p>
          <a:p>
            <a:pPr eaLnBrk="1" hangingPunct="1"/>
            <a:r>
              <a:rPr lang="en-US" sz="2800" smtClean="0"/>
              <a:t>Their references can be passed to methods like any other object reference variable.</a:t>
            </a:r>
          </a:p>
        </p:txBody>
      </p:sp>
      <p:grpSp>
        <p:nvGrpSpPr>
          <p:cNvPr id="86021" name="Group 23"/>
          <p:cNvGrpSpPr>
            <a:grpSpLocks/>
          </p:cNvGrpSpPr>
          <p:nvPr/>
        </p:nvGrpSpPr>
        <p:grpSpPr bwMode="auto">
          <a:xfrm>
            <a:off x="838200" y="3276600"/>
            <a:ext cx="6858000" cy="3065463"/>
            <a:chOff x="528" y="2064"/>
            <a:chExt cx="4320" cy="1931"/>
          </a:xfrm>
        </p:grpSpPr>
        <p:sp>
          <p:nvSpPr>
            <p:cNvPr id="86023" name="Rectangle 5"/>
            <p:cNvSpPr>
              <a:spLocks noChangeArrowheads="1"/>
            </p:cNvSpPr>
            <p:nvPr/>
          </p:nvSpPr>
          <p:spPr bwMode="auto">
            <a:xfrm>
              <a:off x="2928" y="211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5</a:t>
              </a:r>
            </a:p>
          </p:txBody>
        </p:sp>
        <p:sp>
          <p:nvSpPr>
            <p:cNvPr id="86024" name="Rectangle 6"/>
            <p:cNvSpPr>
              <a:spLocks noChangeArrowheads="1"/>
            </p:cNvSpPr>
            <p:nvPr/>
          </p:nvSpPr>
          <p:spPr bwMode="auto">
            <a:xfrm>
              <a:off x="3168" y="211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10</a:t>
              </a:r>
            </a:p>
          </p:txBody>
        </p:sp>
        <p:sp>
          <p:nvSpPr>
            <p:cNvPr id="86025" name="Rectangle 7"/>
            <p:cNvSpPr>
              <a:spLocks noChangeArrowheads="1"/>
            </p:cNvSpPr>
            <p:nvPr/>
          </p:nvSpPr>
          <p:spPr bwMode="auto">
            <a:xfrm>
              <a:off x="3408" y="211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15</a:t>
              </a:r>
            </a:p>
          </p:txBody>
        </p:sp>
        <p:sp>
          <p:nvSpPr>
            <p:cNvPr id="86026" name="Rectangle 8"/>
            <p:cNvSpPr>
              <a:spLocks noChangeArrowheads="1"/>
            </p:cNvSpPr>
            <p:nvPr/>
          </p:nvSpPr>
          <p:spPr bwMode="auto">
            <a:xfrm>
              <a:off x="3648" y="211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20</a:t>
              </a:r>
            </a:p>
          </p:txBody>
        </p:sp>
        <p:sp>
          <p:nvSpPr>
            <p:cNvPr id="86027" name="Rectangle 9"/>
            <p:cNvSpPr>
              <a:spLocks noChangeArrowheads="1"/>
            </p:cNvSpPr>
            <p:nvPr/>
          </p:nvSpPr>
          <p:spPr bwMode="auto">
            <a:xfrm>
              <a:off x="3888" y="211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25</a:t>
              </a:r>
            </a:p>
          </p:txBody>
        </p:sp>
        <p:sp>
          <p:nvSpPr>
            <p:cNvPr id="86028" name="Rectangle 10"/>
            <p:cNvSpPr>
              <a:spLocks noChangeArrowheads="1"/>
            </p:cNvSpPr>
            <p:nvPr/>
          </p:nvSpPr>
          <p:spPr bwMode="auto">
            <a:xfrm>
              <a:off x="1392" y="2544"/>
              <a:ext cx="62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Address</a:t>
              </a:r>
            </a:p>
          </p:txBody>
        </p:sp>
        <p:sp>
          <p:nvSpPr>
            <p:cNvPr id="86029" name="Text Box 11"/>
            <p:cNvSpPr txBox="1">
              <a:spLocks noChangeArrowheads="1"/>
            </p:cNvSpPr>
            <p:nvPr/>
          </p:nvSpPr>
          <p:spPr bwMode="auto">
            <a:xfrm>
              <a:off x="528" y="2064"/>
              <a:ext cx="175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>
                  <a:latin typeface="Courier New" panose="02070309020205020404" pitchFamily="49" charset="0"/>
                </a:rPr>
                <a:t>showArray(numbers);</a:t>
              </a:r>
            </a:p>
          </p:txBody>
        </p:sp>
        <p:cxnSp>
          <p:nvCxnSpPr>
            <p:cNvPr id="86030" name="AutoShape 12"/>
            <p:cNvCxnSpPr>
              <a:cxnSpLocks noChangeShapeType="1"/>
              <a:stCxn id="86028" idx="3"/>
              <a:endCxn id="86023" idx="1"/>
            </p:cNvCxnSpPr>
            <p:nvPr/>
          </p:nvCxnSpPr>
          <p:spPr bwMode="auto">
            <a:xfrm flipV="1">
              <a:off x="2016" y="2232"/>
              <a:ext cx="912" cy="43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031" name="Rectangle 13"/>
            <p:cNvSpPr>
              <a:spLocks noChangeArrowheads="1"/>
            </p:cNvSpPr>
            <p:nvPr/>
          </p:nvSpPr>
          <p:spPr bwMode="auto">
            <a:xfrm>
              <a:off x="4128" y="211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30</a:t>
              </a:r>
            </a:p>
          </p:txBody>
        </p:sp>
        <p:sp>
          <p:nvSpPr>
            <p:cNvPr id="86032" name="Rectangle 14"/>
            <p:cNvSpPr>
              <a:spLocks noChangeArrowheads="1"/>
            </p:cNvSpPr>
            <p:nvPr/>
          </p:nvSpPr>
          <p:spPr bwMode="auto">
            <a:xfrm>
              <a:off x="4368" y="211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35</a:t>
              </a:r>
            </a:p>
          </p:txBody>
        </p:sp>
        <p:sp>
          <p:nvSpPr>
            <p:cNvPr id="86033" name="Rectangle 15"/>
            <p:cNvSpPr>
              <a:spLocks noChangeArrowheads="1"/>
            </p:cNvSpPr>
            <p:nvPr/>
          </p:nvSpPr>
          <p:spPr bwMode="auto">
            <a:xfrm>
              <a:off x="4608" y="2112"/>
              <a:ext cx="24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/>
                <a:t>40</a:t>
              </a:r>
            </a:p>
          </p:txBody>
        </p:sp>
        <p:sp>
          <p:nvSpPr>
            <p:cNvPr id="86034" name="Text Box 17"/>
            <p:cNvSpPr txBox="1">
              <a:spLocks noChangeArrowheads="1"/>
            </p:cNvSpPr>
            <p:nvPr/>
          </p:nvSpPr>
          <p:spPr bwMode="auto">
            <a:xfrm>
              <a:off x="672" y="3072"/>
              <a:ext cx="3659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>
                  <a:latin typeface="Courier New" panose="02070309020205020404" pitchFamily="49" charset="0"/>
                </a:rPr>
                <a:t>public static void showArray(int[] array)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>
                  <a:latin typeface="Courier New" panose="02070309020205020404" pitchFamily="49" charset="0"/>
                </a:rPr>
                <a:t>{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>
                  <a:latin typeface="Courier New" panose="02070309020205020404" pitchFamily="49" charset="0"/>
                </a:rPr>
                <a:t>  for (int i = 0; i &lt; array.length; i++)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>
                  <a:latin typeface="Courier New" panose="02070309020205020404" pitchFamily="49" charset="0"/>
                </a:rPr>
                <a:t>     System.out.print(array[i] + " ");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>
                  <a:latin typeface="Courier New" panose="02070309020205020404" pitchFamily="49" charset="0"/>
                </a:rPr>
                <a:t>}</a:t>
              </a:r>
            </a:p>
          </p:txBody>
        </p:sp>
        <p:sp>
          <p:nvSpPr>
            <p:cNvPr id="86035" name="Line 18"/>
            <p:cNvSpPr>
              <a:spLocks noChangeShapeType="1"/>
            </p:cNvSpPr>
            <p:nvPr/>
          </p:nvSpPr>
          <p:spPr bwMode="auto">
            <a:xfrm flipV="1">
              <a:off x="1680" y="225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6036" name="Line 19"/>
            <p:cNvSpPr>
              <a:spLocks noChangeShapeType="1"/>
            </p:cNvSpPr>
            <p:nvPr/>
          </p:nvSpPr>
          <p:spPr bwMode="auto">
            <a:xfrm>
              <a:off x="1680" y="27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6037" name="Line 20"/>
            <p:cNvSpPr>
              <a:spLocks noChangeShapeType="1"/>
            </p:cNvSpPr>
            <p:nvPr/>
          </p:nvSpPr>
          <p:spPr bwMode="auto">
            <a:xfrm>
              <a:off x="1680" y="2976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6038" name="Line 21"/>
            <p:cNvSpPr>
              <a:spLocks noChangeShapeType="1"/>
            </p:cNvSpPr>
            <p:nvPr/>
          </p:nvSpPr>
          <p:spPr bwMode="auto">
            <a:xfrm>
              <a:off x="3936" y="297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6022" name="Text Box 24"/>
          <p:cNvSpPr txBox="1">
            <a:spLocks noChangeArrowheads="1"/>
          </p:cNvSpPr>
          <p:nvPr/>
        </p:nvSpPr>
        <p:spPr bwMode="auto">
          <a:xfrm>
            <a:off x="4648200" y="4038600"/>
            <a:ext cx="3265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Example: </a:t>
            </a:r>
            <a:r>
              <a:rPr lang="en-US" sz="2400">
                <a:hlinkClick r:id="rId2" action="ppaction://hlinkfile"/>
              </a:rPr>
              <a:t>PassArray.java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57912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TextBox 2"/>
          <p:cNvSpPr txBox="1">
            <a:spLocks noChangeArrowheads="1"/>
          </p:cNvSpPr>
          <p:nvPr/>
        </p:nvSpPr>
        <p:spPr bwMode="auto">
          <a:xfrm>
            <a:off x="6019800" y="304800"/>
            <a:ext cx="3124200" cy="3416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Notice the line that call the </a:t>
            </a:r>
            <a:r>
              <a:rPr lang="en-US" sz="2400" b="1"/>
              <a:t>showArray() </a:t>
            </a:r>
            <a:r>
              <a:rPr lang="en-US" sz="2400"/>
              <a:t>method: the array name is passed to the method: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 b="1"/>
              <a:t>showArray(numbers);</a:t>
            </a:r>
            <a:r>
              <a:rPr lang="en-US" sz="2400"/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 brackets are used when passing an array argument!</a:t>
            </a:r>
          </a:p>
        </p:txBody>
      </p:sp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486400"/>
            <a:ext cx="24860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7"/>
          <p:cNvSpPr>
            <a:spLocks noChangeArrowheads="1"/>
          </p:cNvSpPr>
          <p:nvPr/>
        </p:nvSpPr>
        <p:spPr bwMode="auto">
          <a:xfrm>
            <a:off x="685800" y="26670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57912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TextBox 2"/>
          <p:cNvSpPr txBox="1">
            <a:spLocks noChangeArrowheads="1"/>
          </p:cNvSpPr>
          <p:nvPr/>
        </p:nvSpPr>
        <p:spPr bwMode="auto">
          <a:xfrm>
            <a:off x="6019800" y="304800"/>
            <a:ext cx="3124200" cy="4524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Notice the header of the </a:t>
            </a:r>
            <a:r>
              <a:rPr lang="en-US" sz="2400" b="1"/>
              <a:t>showArray()</a:t>
            </a:r>
            <a:r>
              <a:rPr lang="en-US" sz="2400"/>
              <a:t> method: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It specifies an </a:t>
            </a:r>
            <a:r>
              <a:rPr lang="en-US" sz="2400" b="1" i="1"/>
              <a:t>int[ ]</a:t>
            </a:r>
            <a:r>
              <a:rPr lang="en-US" sz="2400"/>
              <a:t> parameter. No size is given: any size array of </a:t>
            </a:r>
            <a:r>
              <a:rPr lang="en-US" sz="2400" b="1" i="1"/>
              <a:t>int</a:t>
            </a:r>
            <a:r>
              <a:rPr lang="en-US" sz="2400"/>
              <a:t> can be passed in here.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array's </a:t>
            </a:r>
            <a:r>
              <a:rPr lang="en-US" sz="2400" b="1"/>
              <a:t>length</a:t>
            </a:r>
            <a:r>
              <a:rPr lang="en-US" sz="2400"/>
              <a:t> property is used to control the loop.</a:t>
            </a:r>
          </a:p>
        </p:txBody>
      </p:sp>
      <p:pic>
        <p:nvPicPr>
          <p:cNvPr id="880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486400"/>
            <a:ext cx="24860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7"/>
          <p:cNvSpPr>
            <a:spLocks noChangeArrowheads="1"/>
          </p:cNvSpPr>
          <p:nvPr/>
        </p:nvSpPr>
        <p:spPr bwMode="auto">
          <a:xfrm>
            <a:off x="457200" y="45720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Passing Arrays as Arguments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Note – the array parameter in a method heading </a:t>
            </a:r>
            <a:r>
              <a:rPr lang="en-US" u="sng" smtClean="0"/>
              <a:t>does not specify the length</a:t>
            </a:r>
          </a:p>
          <a:p>
            <a:pPr lvl="1"/>
            <a:r>
              <a:rPr lang="en-US" smtClean="0"/>
              <a:t>An array of any length can be passed to the method</a:t>
            </a:r>
          </a:p>
          <a:p>
            <a:pPr lvl="1"/>
            <a:r>
              <a:rPr lang="en-US" smtClean="0"/>
              <a:t>Inside the method, elements of the array can be changed</a:t>
            </a:r>
          </a:p>
          <a:p>
            <a:r>
              <a:rPr lang="en-US" smtClean="0"/>
              <a:t>An array is passed as an argument by simply putting its name in the parentheses: no brackets used there!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686800" cy="1143000"/>
          </a:xfrm>
        </p:spPr>
        <p:txBody>
          <a:bodyPr/>
          <a:lstStyle/>
          <a:p>
            <a:pPr eaLnBrk="1" hangingPunct="1"/>
            <a:r>
              <a:rPr lang="en-US" smtClean="0"/>
              <a:t>Passing Arrays as Arguments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94688" cy="4572000"/>
          </a:xfrm>
        </p:spPr>
        <p:txBody>
          <a:bodyPr/>
          <a:lstStyle/>
          <a:p>
            <a:pPr eaLnBrk="1" hangingPunct="1"/>
            <a:r>
              <a:rPr lang="en-US" smtClean="0"/>
              <a:t>Non-primitive (object) parameters are passed by </a:t>
            </a:r>
            <a:r>
              <a:rPr lang="en-US" b="1" smtClean="0"/>
              <a:t>reference</a:t>
            </a:r>
            <a:r>
              <a:rPr lang="en-US" smtClean="0"/>
              <a:t>.</a:t>
            </a:r>
          </a:p>
          <a:p>
            <a:pPr lvl="1" eaLnBrk="1" hangingPunct="1"/>
            <a:r>
              <a:rPr lang="en-US" smtClean="0"/>
              <a:t>This means that a reference (address) to the argument is passed to the parameter.</a:t>
            </a:r>
          </a:p>
          <a:p>
            <a:pPr lvl="1" eaLnBrk="1" hangingPunct="1"/>
            <a:r>
              <a:rPr lang="en-US" smtClean="0"/>
              <a:t>The parameter becomes another reference to the object!</a:t>
            </a:r>
          </a:p>
          <a:p>
            <a:pPr lvl="1" eaLnBrk="1" hangingPunct="1"/>
            <a:r>
              <a:rPr lang="en-US" smtClean="0"/>
              <a:t>So changing a property of the parameter is also changing that property of the argument.</a:t>
            </a:r>
          </a:p>
          <a:p>
            <a:pPr lvl="1" eaLnBrk="1" hangingPunct="1"/>
            <a:r>
              <a:rPr lang="en-US" smtClean="0"/>
              <a:t>This applies to arrays: an array argument passed to a method can be changed by the method!</a:t>
            </a:r>
          </a:p>
          <a:p>
            <a:pPr eaLnBrk="1" hangingPunct="1">
              <a:buFontTx/>
              <a:buNone/>
            </a:pPr>
            <a:endParaRPr lang="en-US" b="1" smtClean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57435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TextBox 2"/>
          <p:cNvSpPr txBox="1">
            <a:spLocks noChangeArrowheads="1"/>
          </p:cNvSpPr>
          <p:nvPr/>
        </p:nvSpPr>
        <p:spPr bwMode="auto">
          <a:xfrm>
            <a:off x="6019800" y="304800"/>
            <a:ext cx="3124200" cy="60023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Array </a:t>
            </a:r>
            <a:r>
              <a:rPr lang="en-US" sz="2400" b="1"/>
              <a:t>numbers</a:t>
            </a:r>
            <a:r>
              <a:rPr lang="en-US" sz="2400"/>
              <a:t> is created without initializers, so is initially filled with 0's.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It is passed as a argument to method </a:t>
            </a:r>
            <a:r>
              <a:rPr lang="en-US" sz="2400" b="1"/>
              <a:t>getValues()</a:t>
            </a:r>
            <a:r>
              <a:rPr lang="en-US" sz="24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When the method finishes, </a:t>
            </a:r>
            <a:r>
              <a:rPr lang="en-US" sz="2400" b="1"/>
              <a:t>numbers</a:t>
            </a:r>
            <a:r>
              <a:rPr lang="en-US" sz="2400"/>
              <a:t> has been filled with values.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It is passed to method </a:t>
            </a:r>
            <a:r>
              <a:rPr lang="en-US" sz="2400" b="1"/>
              <a:t>showArray()</a:t>
            </a:r>
            <a:r>
              <a:rPr lang="en-US" sz="2400"/>
              <a:t> where its contents are displayed.</a:t>
            </a:r>
          </a:p>
        </p:txBody>
      </p:sp>
      <p:sp>
        <p:nvSpPr>
          <p:cNvPr id="4" name="Right Arrow 7"/>
          <p:cNvSpPr>
            <a:spLocks noChangeArrowheads="1"/>
          </p:cNvSpPr>
          <p:nvPr/>
        </p:nvSpPr>
        <p:spPr bwMode="auto">
          <a:xfrm>
            <a:off x="685800" y="31242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5" name="Right Arrow 7"/>
          <p:cNvSpPr>
            <a:spLocks noChangeArrowheads="1"/>
          </p:cNvSpPr>
          <p:nvPr/>
        </p:nvSpPr>
        <p:spPr bwMode="auto">
          <a:xfrm>
            <a:off x="685800" y="41910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33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594360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TextBox 2"/>
          <p:cNvSpPr txBox="1">
            <a:spLocks noChangeArrowheads="1"/>
          </p:cNvSpPr>
          <p:nvPr/>
        </p:nvSpPr>
        <p:spPr bwMode="auto">
          <a:xfrm>
            <a:off x="6019800" y="304800"/>
            <a:ext cx="3124200" cy="3416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Note that </a:t>
            </a:r>
            <a:r>
              <a:rPr lang="en-US" sz="2400" b="1"/>
              <a:t>getValues()</a:t>
            </a:r>
            <a:r>
              <a:rPr lang="en-US" sz="2400"/>
              <a:t> is a </a:t>
            </a:r>
            <a:r>
              <a:rPr lang="en-US" sz="2400" b="1"/>
              <a:t>void</a:t>
            </a:r>
            <a:r>
              <a:rPr lang="en-US" sz="2400"/>
              <a:t> method. It doesn't "return" anything. But the array argument passed into it will be changed: </a:t>
            </a:r>
            <a:r>
              <a:rPr lang="en-US" sz="2400" b="1" u="sng"/>
              <a:t>arrays are passed by reference!</a:t>
            </a: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4" name="Right Arrow 7"/>
          <p:cNvSpPr>
            <a:spLocks noChangeArrowheads="1"/>
          </p:cNvSpPr>
          <p:nvPr/>
        </p:nvSpPr>
        <p:spPr bwMode="auto">
          <a:xfrm>
            <a:off x="914400" y="35052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pic>
        <p:nvPicPr>
          <p:cNvPr id="921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038600"/>
            <a:ext cx="33242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4C0660CD-051D-4271-B604-CDAB6E6F7E4F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Some Useful Array Algorithms and Operations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524000"/>
            <a:ext cx="77724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We will see examples of common tasks involving arrays and the best practices for implementing them.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</a:pPr>
            <a:r>
              <a:rPr lang="en-US" sz="2800" smtClean="0"/>
              <a:t>Comparing arrays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</a:pPr>
            <a:r>
              <a:rPr lang="en-US" sz="2800" smtClean="0"/>
              <a:t>Summing the values in an array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</a:pPr>
            <a:r>
              <a:rPr lang="en-US" sz="2800" smtClean="0"/>
              <a:t>Averaging the values in an array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</a:pPr>
            <a:r>
              <a:rPr lang="en-US" sz="2800" smtClean="0"/>
              <a:t>Finding the highest and lowest value in an array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</a:pPr>
            <a:endParaRPr lang="en-US" sz="280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98223A5D-1089-4D3A-8F4F-B59C137BC6EA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Comparing Arrays</a:t>
            </a: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7772400" cy="137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</a:t>
            </a:r>
            <a:r>
              <a:rPr lang="en-US" sz="2800" smtClean="0">
                <a:latin typeface="Courier New" panose="02070309020205020404" pitchFamily="49" charset="0"/>
              </a:rPr>
              <a:t>==</a:t>
            </a:r>
            <a:r>
              <a:rPr lang="en-US" sz="2800" smtClean="0"/>
              <a:t> operator determines only whether array references point to the same array object.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smtClean="0"/>
          </a:p>
        </p:txBody>
      </p:sp>
      <p:sp>
        <p:nvSpPr>
          <p:cNvPr id="95237" name="TextBox 5"/>
          <p:cNvSpPr txBox="1">
            <a:spLocks noChangeArrowheads="1"/>
          </p:cNvSpPr>
          <p:nvPr/>
        </p:nvSpPr>
        <p:spPr bwMode="auto">
          <a:xfrm>
            <a:off x="457200" y="2895600"/>
            <a:ext cx="8077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int[] firstArray = { 5, 10, 15, 20, 25 };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int[] secondArray = { 5, 10, 15, 20, 25 };</a:t>
            </a:r>
            <a:b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if (firstArray == secondArray) // This is a mistake.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System.out.println("The arrays are the same.");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System.out.println("The arrays are not the same.");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510540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0"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D885E3"/>
              </a:buClr>
              <a:buFontTx/>
              <a:buChar char="•"/>
              <a:defRPr/>
            </a:pPr>
            <a:r>
              <a:rPr lang="en-US" sz="2800" kern="0" dirty="0">
                <a:latin typeface="+mn-lt"/>
                <a:cs typeface="+mn-cs"/>
              </a:rPr>
              <a:t>Since </a:t>
            </a:r>
            <a:r>
              <a:rPr lang="en-US" sz="2800" kern="0" dirty="0" err="1">
                <a:latin typeface="+mn-lt"/>
                <a:cs typeface="+mn-cs"/>
              </a:rPr>
              <a:t>firstArray</a:t>
            </a:r>
            <a:r>
              <a:rPr lang="en-US" sz="2800" kern="0" dirty="0">
                <a:latin typeface="+mn-lt"/>
                <a:cs typeface="+mn-cs"/>
              </a:rPr>
              <a:t> and </a:t>
            </a:r>
            <a:r>
              <a:rPr lang="en-US" sz="2800" kern="0" dirty="0" err="1">
                <a:latin typeface="+mn-lt"/>
                <a:cs typeface="+mn-cs"/>
              </a:rPr>
              <a:t>secondArray</a:t>
            </a:r>
            <a:r>
              <a:rPr lang="en-US" sz="2800" kern="0" dirty="0">
                <a:latin typeface="+mn-lt"/>
                <a:cs typeface="+mn-cs"/>
              </a:rPr>
              <a:t> reference separate arrays, the == operator will be </a:t>
            </a:r>
            <a:r>
              <a:rPr lang="en-US" sz="2800" b="1" i="1" kern="0" dirty="0">
                <a:latin typeface="+mn-lt"/>
                <a:cs typeface="+mn-cs"/>
              </a:rPr>
              <a:t>false</a:t>
            </a:r>
            <a:r>
              <a:rPr lang="en-US" sz="2800" kern="0" dirty="0">
                <a:latin typeface="+mn-lt"/>
                <a:cs typeface="+mn-cs"/>
              </a:rPr>
              <a:t>.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D885E3"/>
              </a:buClr>
              <a:buFontTx/>
              <a:buChar char="•"/>
              <a:defRPr/>
            </a:pPr>
            <a:r>
              <a:rPr lang="en-US" sz="2800" kern="0" dirty="0">
                <a:latin typeface="+mn-lt"/>
                <a:cs typeface="+mn-cs"/>
              </a:rPr>
              <a:t>To compare arrays we need more code!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D885E3"/>
              </a:buClr>
              <a:defRPr/>
            </a:pPr>
            <a:endParaRPr lang="en-US" sz="2800" kern="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Use an Array?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 eaLnBrk="1" hangingPunct="1"/>
            <a:r>
              <a:rPr lang="en-US" smtClean="0"/>
              <a:t>What if I want to know how far above or below the average each score is?</a:t>
            </a:r>
          </a:p>
          <a:p>
            <a:pPr lvl="1" eaLnBrk="1" hangingPunct="1"/>
            <a:r>
              <a:rPr lang="en-US" smtClean="0"/>
              <a:t>Oops. I no longer have access to the scores!</a:t>
            </a:r>
          </a:p>
          <a:p>
            <a:pPr eaLnBrk="1" hangingPunct="1"/>
            <a:r>
              <a:rPr lang="en-US" smtClean="0"/>
              <a:t>What can I do?</a:t>
            </a:r>
          </a:p>
          <a:p>
            <a:pPr lvl="1" eaLnBrk="1" hangingPunct="1"/>
            <a:r>
              <a:rPr lang="en-US" smtClean="0"/>
              <a:t>I could declare 10 variables for scores.</a:t>
            </a:r>
          </a:p>
          <a:p>
            <a:pPr lvl="2" eaLnBrk="1" hangingPunct="1"/>
            <a:r>
              <a:rPr lang="en-US" smtClean="0"/>
              <a:t>Each would need to be read separately.</a:t>
            </a:r>
          </a:p>
          <a:p>
            <a:pPr lvl="2" eaLnBrk="1" hangingPunct="1"/>
            <a:r>
              <a:rPr lang="en-US" smtClean="0"/>
              <a:t>I wouldn't use a loop, just read and read and ...</a:t>
            </a:r>
          </a:p>
          <a:p>
            <a:pPr lvl="2" eaLnBrk="1" hangingPunct="1"/>
            <a:r>
              <a:rPr lang="en-US" smtClean="0"/>
              <a:t>This won't scale well: what if there are 100 students?</a:t>
            </a:r>
          </a:p>
          <a:p>
            <a:pPr lvl="1" eaLnBrk="1" hangingPunct="1"/>
            <a:r>
              <a:rPr lang="en-US" smtClean="0"/>
              <a:t>I could use an </a:t>
            </a:r>
            <a:r>
              <a:rPr lang="en-US" b="1" smtClean="0"/>
              <a:t>array</a:t>
            </a:r>
            <a:r>
              <a:rPr lang="en-US" smtClean="0"/>
              <a:t> of 10 elements.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Comparing Arrays</a:t>
            </a: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A544B2B6-035F-41A0-9D5E-F1A0D4552130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4478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D885E3"/>
              </a:buClr>
              <a:buFontTx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Logic: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rgbClr val="D885E3"/>
              </a:buClr>
              <a:buFontTx/>
              <a:buChar char="–"/>
              <a:defRPr/>
            </a:pPr>
            <a:r>
              <a:rPr lang="en-US" sz="2800" dirty="0">
                <a:latin typeface="+mn-lt"/>
                <a:cs typeface="+mn-cs"/>
              </a:rPr>
              <a:t>If the are not the same length, they are not equal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rgbClr val="D885E3"/>
              </a:buClr>
              <a:buFontTx/>
              <a:buChar char="–"/>
              <a:defRPr/>
            </a:pPr>
            <a:r>
              <a:rPr lang="en-US" sz="2800" dirty="0">
                <a:latin typeface="+mn-lt"/>
                <a:cs typeface="+mn-cs"/>
              </a:rPr>
              <a:t>If they are the same length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D885E3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latin typeface="+mn-lt"/>
                <a:cs typeface="+mn-cs"/>
              </a:rPr>
              <a:t>Loop through the arrays, ending when</a:t>
            </a:r>
          </a:p>
          <a:p>
            <a:pPr marL="1714500" lvl="3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D885E3"/>
              </a:buClr>
              <a:buFontTx/>
              <a:buChar char="•"/>
              <a:defRPr/>
            </a:pPr>
            <a:r>
              <a:rPr lang="en-US" sz="2800" kern="0" dirty="0">
                <a:latin typeface="+mn-lt"/>
                <a:cs typeface="+mn-cs"/>
              </a:rPr>
              <a:t>Elements that don't match are found: the arrays are not equal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D885E3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latin typeface="+mn-lt"/>
                <a:cs typeface="+mn-cs"/>
              </a:rPr>
              <a:t>Or</a:t>
            </a:r>
          </a:p>
          <a:p>
            <a:pPr marL="1714500" lvl="3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D885E3"/>
              </a:buClr>
              <a:buFontTx/>
              <a:buChar char="•"/>
              <a:defRPr/>
            </a:pPr>
            <a:r>
              <a:rPr lang="en-US" sz="2800" kern="0" dirty="0">
                <a:latin typeface="+mn-lt"/>
                <a:cs typeface="+mn-cs"/>
              </a:rPr>
              <a:t>All elements have been checked: the arrays are equal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D885E3"/>
              </a:buClr>
              <a:defRPr/>
            </a:pPr>
            <a:endParaRPr lang="en-US" sz="2800" kern="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677227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7"/>
          <p:cNvSpPr>
            <a:spLocks noChangeArrowheads="1"/>
          </p:cNvSpPr>
          <p:nvPr/>
        </p:nvSpPr>
        <p:spPr bwMode="auto">
          <a:xfrm>
            <a:off x="609600" y="27432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4" name="Right Arrow 7"/>
          <p:cNvSpPr>
            <a:spLocks noChangeArrowheads="1"/>
          </p:cNvSpPr>
          <p:nvPr/>
        </p:nvSpPr>
        <p:spPr bwMode="auto">
          <a:xfrm>
            <a:off x="609600" y="3429000"/>
            <a:ext cx="533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0033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99333" name="TextBox 4"/>
          <p:cNvSpPr txBox="1">
            <a:spLocks noChangeArrowheads="1"/>
          </p:cNvSpPr>
          <p:nvPr/>
        </p:nvSpPr>
        <p:spPr bwMode="auto">
          <a:xfrm>
            <a:off x="6019800" y="304800"/>
            <a:ext cx="3124200" cy="41544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If arrays are not the same length: not equal.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Same length, loop until </a:t>
            </a:r>
          </a:p>
          <a:p>
            <a:pPr eaLnBrk="1" hangingPunct="1">
              <a:spcBef>
                <a:spcPct val="0"/>
              </a:spcBef>
              <a:buClrTx/>
            </a:pPr>
            <a:r>
              <a:rPr lang="en-US" sz="2400"/>
              <a:t>find two elements that don’t match: arrays are not equal</a:t>
            </a:r>
          </a:p>
          <a:p>
            <a:pPr eaLnBrk="1" hangingPunct="1">
              <a:spcBef>
                <a:spcPct val="0"/>
              </a:spcBef>
              <a:buClrTx/>
            </a:pPr>
            <a:r>
              <a:rPr lang="en-US" sz="2400"/>
              <a:t>All elements have been checked: arrays are equal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pic>
        <p:nvPicPr>
          <p:cNvPr id="993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486400"/>
            <a:ext cx="28670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6D4D068E-3200-409E-B680-E81340127666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Useful Array Operations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829468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Summing Array Elements: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int total = 0;   // Initialize accumulator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for (int i = 0; i &lt; units.length; i++)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total += units[i];</a:t>
            </a:r>
            <a:br>
              <a:rPr lang="en-US" sz="2000" b="1" smtClean="0">
                <a:latin typeface="Courier New" panose="02070309020205020404" pitchFamily="49" charset="0"/>
              </a:rPr>
            </a:br>
            <a:endParaRPr lang="en-US" sz="2000" b="1" smtClean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Averaging Array Elements: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double total = 0; // Initialize accumulator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double average;   // Will hold the average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for (int i = 0; i &lt; scores.length; i++)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	total += scores[i];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average = total / scores.length;</a:t>
            </a:r>
            <a:br>
              <a:rPr lang="en-US" sz="2000" b="1" smtClean="0">
                <a:latin typeface="Courier New" panose="02070309020205020404" pitchFamily="49" charset="0"/>
              </a:rPr>
            </a:b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93C3EAA2-C103-4304-ABBF-D531BE4FD41C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Useful Array Operations</a:t>
            </a: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77724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Finding the Highest Value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smtClean="0">
                <a:latin typeface="Courier New" panose="02070309020205020404" pitchFamily="49" charset="0"/>
              </a:rPr>
              <a:t>	</a:t>
            </a:r>
            <a:r>
              <a:rPr lang="en-US" sz="1800" b="1" smtClean="0">
                <a:latin typeface="Courier New" panose="02070309020205020404" pitchFamily="49" charset="0"/>
              </a:rPr>
              <a:t>int [] numbers = new int[50];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int highest = numbers[0];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for (int i = 1; i &lt; numbers.length; i++)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	if (numbers[i] &gt; highest)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		highest = numbers[i];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 b="1" smtClean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Finding the Lowest Value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smtClean="0">
                <a:latin typeface="Courier New" panose="02070309020205020404" pitchFamily="49" charset="0"/>
              </a:rPr>
              <a:t>	</a:t>
            </a:r>
            <a:r>
              <a:rPr lang="en-US" sz="1800" b="1" smtClean="0">
                <a:latin typeface="Courier New" panose="02070309020205020404" pitchFamily="49" charset="0"/>
              </a:rPr>
              <a:t>int lowest = numbers[0];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smtClean="0">
                <a:latin typeface="Courier New" panose="02070309020205020404" pitchFamily="49" charset="0"/>
              </a:rPr>
              <a:t>	</a:t>
            </a:r>
            <a:r>
              <a:rPr lang="en-US" sz="1800" b="1" smtClean="0">
                <a:latin typeface="Courier New" panose="02070309020205020404" pitchFamily="49" charset="0"/>
              </a:rPr>
              <a:t>for (int i = 1; i &lt; numbers.length; i++)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	if (numbers[i] &lt; lowest)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		lowest = numbers[i];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600" smtClean="0">
              <a:latin typeface="Courier New" panose="02070309020205020404" pitchFamily="49" charset="0"/>
            </a:endParaRPr>
          </a:p>
        </p:txBody>
      </p:sp>
      <p:sp>
        <p:nvSpPr>
          <p:cNvPr id="102405" name="TextBox 4"/>
          <p:cNvSpPr txBox="1">
            <a:spLocks noChangeArrowheads="1"/>
          </p:cNvSpPr>
          <p:nvPr/>
        </p:nvSpPr>
        <p:spPr bwMode="auto">
          <a:xfrm>
            <a:off x="6248400" y="304800"/>
            <a:ext cx="2895600" cy="30464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Point to note: Using the first element to initialize </a:t>
            </a:r>
            <a:r>
              <a:rPr lang="en-US" sz="2400" b="1"/>
              <a:t>highest </a:t>
            </a:r>
            <a:r>
              <a:rPr lang="en-US" sz="2400"/>
              <a:t>or </a:t>
            </a:r>
            <a:r>
              <a:rPr lang="en-US" sz="2400" b="1"/>
              <a:t>lowest</a:t>
            </a:r>
            <a:r>
              <a:rPr lang="en-US" sz="2400"/>
              <a:t> avoids any need to know about the possible range of values in the arrays!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60198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1" name="TextBox 3"/>
          <p:cNvSpPr txBox="1">
            <a:spLocks noChangeArrowheads="1"/>
          </p:cNvSpPr>
          <p:nvPr/>
        </p:nvSpPr>
        <p:spPr bwMode="auto">
          <a:xfrm>
            <a:off x="6248400" y="304800"/>
            <a:ext cx="2895600" cy="3416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class has just one field: an array of </a:t>
            </a:r>
            <a:r>
              <a:rPr lang="en-US" sz="2400" b="1"/>
              <a:t>sales</a:t>
            </a:r>
            <a:r>
              <a:rPr lang="en-US" sz="2400"/>
              <a:t> figures.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constructor </a:t>
            </a:r>
            <a:r>
              <a:rPr lang="en-US" sz="2400" u="sng"/>
              <a:t>copies</a:t>
            </a:r>
            <a:r>
              <a:rPr lang="en-US" sz="2400"/>
              <a:t> the array passed to it into the </a:t>
            </a:r>
            <a:r>
              <a:rPr lang="en-US" sz="2400" b="1"/>
              <a:t>sales</a:t>
            </a:r>
            <a:r>
              <a:rPr lang="en-US" sz="2400"/>
              <a:t> array.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04800"/>
            <a:ext cx="59055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TextBox 2"/>
          <p:cNvSpPr txBox="1">
            <a:spLocks noChangeArrowheads="1"/>
          </p:cNvSpPr>
          <p:nvPr/>
        </p:nvSpPr>
        <p:spPr bwMode="auto">
          <a:xfrm>
            <a:off x="6248400" y="41275"/>
            <a:ext cx="2895600" cy="67405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</a:t>
            </a:r>
            <a:r>
              <a:rPr lang="en-US" sz="2400" b="1"/>
              <a:t>getTotal()</a:t>
            </a:r>
            <a:r>
              <a:rPr lang="en-US" sz="2400"/>
              <a:t> method adds the elements of the </a:t>
            </a:r>
            <a:r>
              <a:rPr lang="en-US" sz="2400" b="1"/>
              <a:t>sales</a:t>
            </a:r>
            <a:r>
              <a:rPr lang="en-US" sz="2400"/>
              <a:t> array and returns that total.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</a:t>
            </a:r>
            <a:r>
              <a:rPr lang="en-US" sz="2400" b="1"/>
              <a:t>getAverage()</a:t>
            </a:r>
            <a:r>
              <a:rPr lang="en-US" sz="2400"/>
              <a:t> method uses the </a:t>
            </a:r>
            <a:r>
              <a:rPr lang="en-US" sz="2400" b="1"/>
              <a:t>getTotal() </a:t>
            </a:r>
            <a:r>
              <a:rPr lang="en-US" sz="2400"/>
              <a:t>method to find the sum of the elements, then divides by the length of the </a:t>
            </a:r>
            <a:r>
              <a:rPr lang="en-US" sz="2400" b="1"/>
              <a:t>sales</a:t>
            </a:r>
            <a:r>
              <a:rPr lang="en-US" sz="2400"/>
              <a:t> array. This is good engineering: re-use of the </a:t>
            </a:r>
            <a:r>
              <a:rPr lang="en-US" sz="2400" b="1"/>
              <a:t>getTotal()</a:t>
            </a:r>
            <a:r>
              <a:rPr lang="en-US" sz="2400"/>
              <a:t> method rather than duplicating its code.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599122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Box 2"/>
          <p:cNvSpPr txBox="1">
            <a:spLocks noChangeArrowheads="1"/>
          </p:cNvSpPr>
          <p:nvPr/>
        </p:nvSpPr>
        <p:spPr bwMode="auto">
          <a:xfrm>
            <a:off x="6248400" y="41275"/>
            <a:ext cx="2895600" cy="3416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</a:t>
            </a:r>
            <a:r>
              <a:rPr lang="en-US" sz="2400" b="1"/>
              <a:t>getHighest()</a:t>
            </a:r>
            <a:r>
              <a:rPr lang="en-US" sz="2400"/>
              <a:t> and </a:t>
            </a:r>
            <a:r>
              <a:rPr lang="en-US" sz="2400" b="1"/>
              <a:t>getLowest()</a:t>
            </a:r>
            <a:r>
              <a:rPr lang="en-US" sz="2400"/>
              <a:t> methods are similar: use the first element to initialize a local variable, then look at the rest of the array to find the highest/lowest value.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0"/>
            <a:ext cx="5835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TextBox 2"/>
          <p:cNvSpPr txBox="1">
            <a:spLocks noChangeArrowheads="1"/>
          </p:cNvSpPr>
          <p:nvPr/>
        </p:nvSpPr>
        <p:spPr bwMode="auto">
          <a:xfrm>
            <a:off x="6248400" y="41275"/>
            <a:ext cx="2895600" cy="56324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client creates an array and uses method </a:t>
            </a:r>
            <a:r>
              <a:rPr lang="en-US" sz="2400" b="1"/>
              <a:t>getValues</a:t>
            </a:r>
            <a:r>
              <a:rPr lang="en-US" sz="2400"/>
              <a:t>() to fill it.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 new </a:t>
            </a:r>
            <a:r>
              <a:rPr lang="en-US" sz="2400" b="1"/>
              <a:t>SalesData</a:t>
            </a:r>
            <a:r>
              <a:rPr lang="en-US" sz="2400"/>
              <a:t> object is created: its array will be a </a:t>
            </a:r>
            <a:r>
              <a:rPr lang="en-US" sz="2400" i="1" u="sng"/>
              <a:t>copy</a:t>
            </a:r>
            <a:r>
              <a:rPr lang="en-US" sz="2400"/>
              <a:t> of the array declared in the client.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</a:t>
            </a:r>
            <a:r>
              <a:rPr lang="en-US" sz="2400" b="1"/>
              <a:t>SalesData</a:t>
            </a:r>
            <a:r>
              <a:rPr lang="en-US" sz="2400"/>
              <a:t> methods are used to find the various values.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57200"/>
            <a:ext cx="57816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7" name="TextBox 2"/>
          <p:cNvSpPr txBox="1">
            <a:spLocks noChangeArrowheads="1"/>
          </p:cNvSpPr>
          <p:nvPr/>
        </p:nvSpPr>
        <p:spPr bwMode="auto">
          <a:xfrm>
            <a:off x="6248400" y="41275"/>
            <a:ext cx="2895600" cy="4894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</a:t>
            </a:r>
            <a:r>
              <a:rPr lang="en-US" sz="2400" b="1"/>
              <a:t>getValues()</a:t>
            </a:r>
            <a:r>
              <a:rPr lang="en-US" sz="2400"/>
              <a:t> method is similar to the one we used in an earlier example.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array passed in here will be filled with values from the user. Since the array is passed </a:t>
            </a:r>
            <a:r>
              <a:rPr lang="en-US" sz="2400" b="1" i="1"/>
              <a:t>by reference</a:t>
            </a:r>
            <a:r>
              <a:rPr lang="en-US" sz="2400"/>
              <a:t>, the argument array is actually being filled.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29200"/>
            <a:ext cx="27717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0"/>
            <a:ext cx="29241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724400"/>
            <a:ext cx="29241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686800" cy="1143000"/>
          </a:xfrm>
        </p:spPr>
        <p:txBody>
          <a:bodyPr/>
          <a:lstStyle/>
          <a:p>
            <a:pPr eaLnBrk="1" hangingPunct="1"/>
            <a:r>
              <a:rPr lang="en-US" smtClean="0"/>
              <a:t>In the Spotlight (pg 481)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94688" cy="4572000"/>
          </a:xfrm>
        </p:spPr>
        <p:txBody>
          <a:bodyPr/>
          <a:lstStyle/>
          <a:p>
            <a:pPr eaLnBrk="1" hangingPunct="1"/>
            <a:r>
              <a:rPr lang="en-US" smtClean="0"/>
              <a:t>This is a good example of creating an object that processes an array.</a:t>
            </a:r>
          </a:p>
          <a:p>
            <a:pPr eaLnBrk="1" hangingPunct="1"/>
            <a:r>
              <a:rPr lang="en-US" smtClean="0"/>
              <a:t>Task: Write a program that will input some test scores and compute the average, lowest score dropped.</a:t>
            </a:r>
          </a:p>
          <a:p>
            <a:pPr eaLnBrk="1" hangingPunct="1"/>
            <a:r>
              <a:rPr lang="en-US" smtClean="0"/>
              <a:t>Solution: The Grader class will provide the needed methods to do this. See its UML diagram on the next slide.</a:t>
            </a:r>
          </a:p>
          <a:p>
            <a:pPr eaLnBrk="1" hangingPunct="1">
              <a:buFontTx/>
              <a:buNone/>
            </a:pPr>
            <a:endParaRPr lang="en-US" b="1" smtClean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and Accessing Arrays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array is a special kind of object</a:t>
            </a:r>
          </a:p>
          <a:p>
            <a:pPr eaLnBrk="1" hangingPunct="1"/>
            <a:r>
              <a:rPr lang="en-US" smtClean="0"/>
              <a:t>Think of an array as collection of variables of the </a:t>
            </a:r>
            <a:r>
              <a:rPr lang="en-US" u="sng" smtClean="0"/>
              <a:t>same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686800" cy="1143000"/>
          </a:xfrm>
        </p:spPr>
        <p:txBody>
          <a:bodyPr/>
          <a:lstStyle/>
          <a:p>
            <a:pPr eaLnBrk="1" hangingPunct="1"/>
            <a:r>
              <a:rPr lang="en-US" smtClean="0"/>
              <a:t>In the Spotlight (pg 481)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>
          <a:xfrm>
            <a:off x="304800" y="3429000"/>
            <a:ext cx="8294688" cy="2667000"/>
          </a:xfrm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Field: a copy of the array of scores</a:t>
            </a:r>
          </a:p>
          <a:p>
            <a:pPr eaLnBrk="1" hangingPunct="1"/>
            <a:r>
              <a:rPr lang="en-US" smtClean="0"/>
              <a:t>Constructor: copies the array passed into it.</a:t>
            </a:r>
          </a:p>
          <a:p>
            <a:pPr eaLnBrk="1" hangingPunct="1"/>
            <a:r>
              <a:rPr lang="en-US" smtClean="0"/>
              <a:t>Methods: getLowestScore(), getAverage()</a:t>
            </a:r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38300"/>
            <a:ext cx="71628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6324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TextBox 4"/>
          <p:cNvSpPr txBox="1">
            <a:spLocks noChangeArrowheads="1"/>
          </p:cNvSpPr>
          <p:nvPr/>
        </p:nvSpPr>
        <p:spPr bwMode="auto">
          <a:xfrm>
            <a:off x="5867400" y="3276600"/>
            <a:ext cx="289560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constructor copies the array passed into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62484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3" name="TextBox 2"/>
          <p:cNvSpPr txBox="1">
            <a:spLocks noChangeArrowheads="1"/>
          </p:cNvSpPr>
          <p:nvPr/>
        </p:nvSpPr>
        <p:spPr bwMode="auto">
          <a:xfrm>
            <a:off x="5867400" y="685800"/>
            <a:ext cx="289560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method finds and returns the lowest score in the array.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5959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7" name="TextBox 2"/>
          <p:cNvSpPr txBox="1">
            <a:spLocks noChangeArrowheads="1"/>
          </p:cNvSpPr>
          <p:nvPr/>
        </p:nvSpPr>
        <p:spPr bwMode="auto">
          <a:xfrm>
            <a:off x="5867400" y="685800"/>
            <a:ext cx="2895600" cy="41544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method first checks to be sure there are at least 2 scores.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It then finds the total, subtracts the lowest, and divides by the number of scores minus one. It returns that average value.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5335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1" name="TextBox 2"/>
          <p:cNvSpPr txBox="1">
            <a:spLocks noChangeArrowheads="1"/>
          </p:cNvSpPr>
          <p:nvPr/>
        </p:nvSpPr>
        <p:spPr bwMode="auto">
          <a:xfrm>
            <a:off x="5867400" y="685800"/>
            <a:ext cx="2895600" cy="4524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Client reads the scores into an array.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array is used to create the </a:t>
            </a:r>
            <a:r>
              <a:rPr lang="en-US" sz="2400" b="1"/>
              <a:t>Grader</a:t>
            </a:r>
            <a:r>
              <a:rPr lang="en-US" sz="2400"/>
              <a:t> object.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</a:t>
            </a:r>
            <a:r>
              <a:rPr lang="en-US" sz="2400" b="1"/>
              <a:t>Grader</a:t>
            </a:r>
            <a:r>
              <a:rPr lang="en-US" sz="2400"/>
              <a:t> methods are then used to display the adjusted average and the lowest score.</a:t>
            </a:r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5286375"/>
            <a:ext cx="36290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C12E7961-0E5C-4208-8C4D-3C6885F03C90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Partially Filled Arrays</a:t>
            </a:r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752600"/>
            <a:ext cx="8458200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mtClean="0"/>
              <a:t>What do you do if you don't know how many elements you need in your array?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Since the array size is specified when it's created, this can be a problem.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The standard solution is to create an array that will hold the largest number of values you could possibly need to store.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One problem this creates is that frequently not all elements of the array receive values: this is a </a:t>
            </a:r>
            <a:r>
              <a:rPr lang="en-US" b="1" i="1" smtClean="0"/>
              <a:t>partially filled array</a:t>
            </a:r>
            <a:r>
              <a:rPr lang="en-US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6EA961B6-D3F6-493E-B145-EABACEA620F2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177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Partially Filled Arrays</a:t>
            </a:r>
          </a:p>
        </p:txBody>
      </p:sp>
      <p:sp>
        <p:nvSpPr>
          <p:cNvPr id="117764" name="Rectangle 5"/>
          <p:cNvSpPr>
            <a:spLocks noChangeArrowheads="1"/>
          </p:cNvSpPr>
          <p:nvPr/>
        </p:nvSpPr>
        <p:spPr bwMode="auto"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524000"/>
            <a:ext cx="8610600" cy="5334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mtClean="0"/>
              <a:t>If the number of values to be stored is not known and you "guess" when creating the array, here are some issues you must consider: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en-US" smtClean="0"/>
              <a:t>Frequently you will have unused elements in the array. You must be careful not to process them or treat them as "real" data.</a:t>
            </a:r>
          </a:p>
          <a:p>
            <a:pPr marL="914400" lvl="1" indent="-514350" eaLnBrk="1" hangingPunct="1">
              <a:lnSpc>
                <a:spcPct val="80000"/>
              </a:lnSpc>
            </a:pPr>
            <a:r>
              <a:rPr lang="en-US" smtClean="0"/>
              <a:t>Use a counter to determine how many "real" values are in the array, and only process that many elements.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en-US" smtClean="0"/>
              <a:t>It's possible you underestimated. You might want to ensure that your program will stop storing values rather than creating an IndexOutOfBoundsException.</a:t>
            </a:r>
          </a:p>
          <a:p>
            <a:pPr eaLnBrk="1" hangingPunct="1">
              <a:lnSpc>
                <a:spcPct val="80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C9F24468-907B-40EE-BF32-3217246D1FB9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198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Partially Filled Arrays</a:t>
            </a:r>
          </a:p>
        </p:txBody>
      </p:sp>
      <p:sp>
        <p:nvSpPr>
          <p:cNvPr id="1198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8458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This code shows how to fill the array: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…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int[] array = new int[100];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int count = 0;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…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System.out.print("Enter a number or -1 to quit: ");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number = keyboard.nextInt();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while (count &lt; array.length &amp;&amp; number != -1)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  array[count] = number;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  count++;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  System.out.print("Enter a number or -1 to quit: ");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  number = keyboard.nextInt();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  }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smtClean="0">
                <a:latin typeface="Courier New" panose="02070309020205020404" pitchFamily="49" charset="0"/>
              </a:rPr>
              <a:t>…</a:t>
            </a:r>
          </a:p>
        </p:txBody>
      </p:sp>
      <p:sp>
        <p:nvSpPr>
          <p:cNvPr id="119813" name="Text Box 4"/>
          <p:cNvSpPr txBox="1">
            <a:spLocks noChangeArrowheads="1"/>
          </p:cNvSpPr>
          <p:nvPr/>
        </p:nvSpPr>
        <p:spPr bwMode="auto">
          <a:xfrm>
            <a:off x="5715000" y="5410200"/>
            <a:ext cx="3200400" cy="7397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400" b="1">
                <a:solidFill>
                  <a:schemeClr val="hlink"/>
                </a:solidFill>
                <a:latin typeface="Courier New" panose="02070309020205020404" pitchFamily="49" charset="0"/>
              </a:rPr>
              <a:t>input</a:t>
            </a:r>
            <a:r>
              <a:rPr lang="en-US" sz="1400" b="1">
                <a:solidFill>
                  <a:schemeClr val="hlink"/>
                </a:solidFill>
              </a:rPr>
              <a:t>, </a:t>
            </a:r>
            <a:r>
              <a:rPr lang="en-US" sz="1400" b="1">
                <a:solidFill>
                  <a:schemeClr val="hlink"/>
                </a:solidFill>
                <a:latin typeface="Courier New" panose="02070309020205020404" pitchFamily="49" charset="0"/>
              </a:rPr>
              <a:t>number</a:t>
            </a:r>
            <a:r>
              <a:rPr lang="en-US" sz="1400" b="1">
                <a:solidFill>
                  <a:schemeClr val="hlink"/>
                </a:solidFill>
              </a:rPr>
              <a:t> and </a:t>
            </a:r>
            <a:r>
              <a:rPr lang="en-US" sz="1400" b="1">
                <a:solidFill>
                  <a:schemeClr val="hlink"/>
                </a:solidFill>
                <a:latin typeface="Courier New" panose="02070309020205020404" pitchFamily="49" charset="0"/>
              </a:rPr>
              <a:t>keyboard</a:t>
            </a:r>
            <a:r>
              <a:rPr lang="en-US" sz="1400" b="1">
                <a:solidFill>
                  <a:schemeClr val="hlink"/>
                </a:solidFill>
              </a:rPr>
              <a:t>  were previously declared and </a:t>
            </a:r>
            <a:r>
              <a:rPr lang="en-US" sz="1400" b="1">
                <a:solidFill>
                  <a:schemeClr val="hlink"/>
                </a:solidFill>
                <a:latin typeface="Courier New" panose="02070309020205020404" pitchFamily="49" charset="0"/>
              </a:rPr>
              <a:t>keyboard </a:t>
            </a:r>
            <a:r>
              <a:rPr lang="en-US" sz="1400" b="1">
                <a:solidFill>
                  <a:schemeClr val="hlink"/>
                </a:solidFill>
              </a:rPr>
              <a:t>references a </a:t>
            </a:r>
            <a:r>
              <a:rPr lang="en-US" sz="1400" b="1">
                <a:solidFill>
                  <a:schemeClr val="hlink"/>
                </a:solidFill>
                <a:latin typeface="Courier New" panose="02070309020205020404" pitchFamily="49" charset="0"/>
              </a:rPr>
              <a:t>Scanner</a:t>
            </a:r>
            <a:r>
              <a:rPr lang="en-US" sz="1400" b="1">
                <a:solidFill>
                  <a:schemeClr val="hlink"/>
                </a:solidFill>
              </a:rPr>
              <a:t>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Partially Filled Arrays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It is important to only process the part of the array that is filled</a:t>
            </a:r>
          </a:p>
          <a:p>
            <a:pPr lvl="1" eaLnBrk="1" hangingPunct="1">
              <a:defRPr/>
            </a:pPr>
            <a:r>
              <a:rPr lang="en-US" dirty="0" smtClean="0"/>
              <a:t>It is inefficient to process unused elements.</a:t>
            </a:r>
          </a:p>
          <a:p>
            <a:pPr lvl="1" eaLnBrk="1" hangingPunct="1">
              <a:defRPr/>
            </a:pPr>
            <a:r>
              <a:rPr lang="en-US" dirty="0" smtClean="0"/>
              <a:t>In a numeric array, where initially the array is filled with 0's, it is often logically incorrect to proceed as if finding an element with value 0 means you have found an unused array element.</a:t>
            </a:r>
          </a:p>
          <a:p>
            <a:pPr lvl="1" eaLnBrk="1" hangingPunct="1">
              <a:defRPr/>
            </a:pPr>
            <a:r>
              <a:rPr lang="en-US" dirty="0" smtClean="0"/>
              <a:t>In an array of objects, exceptions will be thrown if the code attempts to process unused elements (which are null references).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81000"/>
            <a:ext cx="724852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1143000" y="3629025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5189538"/>
            <a:ext cx="8839200" cy="1570037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/>
              <a:t>Use sentinel controlled looping to read into the array, stopping when</a:t>
            </a: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en-US" dirty="0"/>
              <a:t>The array is full (index == </a:t>
            </a:r>
            <a:r>
              <a:rPr lang="en-US" dirty="0" err="1"/>
              <a:t>temperature.length</a:t>
            </a:r>
            <a:r>
              <a:rPr lang="en-US" dirty="0"/>
              <a:t>) OR</a:t>
            </a: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en-US" dirty="0"/>
              <a:t>The sentinel is entered (999)</a:t>
            </a:r>
          </a:p>
          <a:p>
            <a:pPr marL="342900" indent="-342900" eaLnBrk="1" hangingPunct="1">
              <a:defRPr/>
            </a:pPr>
            <a:r>
              <a:rPr lang="en-US" dirty="0"/>
              <a:t>When the loop ends, </a:t>
            </a:r>
            <a:r>
              <a:rPr lang="en-US" b="1" i="1" dirty="0"/>
              <a:t>index</a:t>
            </a:r>
            <a:r>
              <a:rPr lang="en-US" dirty="0"/>
              <a:t> will show how many were entered.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41BF0D9A-BBF7-4CF2-8B4C-394EF3C162E6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Arrays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371600"/>
            <a:ext cx="8229600" cy="3124200"/>
          </a:xfrm>
        </p:spPr>
        <p:txBody>
          <a:bodyPr/>
          <a:lstStyle/>
          <a:p>
            <a:pPr eaLnBrk="1" hangingPunct="1"/>
            <a:r>
              <a:rPr lang="en-US" sz="2800" smtClean="0"/>
              <a:t>An array is an object so it needs an object reference.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// Declare a reference to an array 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// of integers. 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int[] numbers </a:t>
            </a:r>
          </a:p>
          <a:p>
            <a:pPr lvl="1" eaLnBrk="1" hangingPunct="1"/>
            <a:r>
              <a:rPr lang="en-US" sz="2400" smtClean="0"/>
              <a:t>This declaration creates an array </a:t>
            </a:r>
            <a:r>
              <a:rPr lang="en-US" sz="2400" u="sng" smtClean="0"/>
              <a:t>reference/name</a:t>
            </a:r>
            <a:r>
              <a:rPr lang="en-US" sz="2400" smtClean="0"/>
              <a:t> – there is NO array yet.</a:t>
            </a:r>
          </a:p>
          <a:p>
            <a:pPr eaLnBrk="1" hangingPunct="1"/>
            <a:r>
              <a:rPr lang="en-US" sz="2800" smtClean="0"/>
              <a:t>The next step creates the array and assigns its address to the </a:t>
            </a:r>
            <a:r>
              <a:rPr lang="en-US" sz="2800" b="1" smtClean="0">
                <a:latin typeface="Courier New" panose="02070309020205020404" pitchFamily="49" charset="0"/>
              </a:rPr>
              <a:t>numbers</a:t>
            </a:r>
            <a:r>
              <a:rPr lang="en-US" sz="2800" smtClean="0"/>
              <a:t> variable.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	// Create a new array that will hold 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	// 6 integers.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	numbers = new int[6];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4338"/>
            <a:ext cx="72866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7" name="TextBox 2"/>
          <p:cNvSpPr txBox="1">
            <a:spLocks noChangeArrowheads="1"/>
          </p:cNvSpPr>
          <p:nvPr/>
        </p:nvSpPr>
        <p:spPr bwMode="auto">
          <a:xfrm>
            <a:off x="152400" y="5059363"/>
            <a:ext cx="891540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array's capacity is </a:t>
            </a:r>
            <a:r>
              <a:rPr lang="en-US" sz="2400" b="1" i="1"/>
              <a:t>temperature.length</a:t>
            </a: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number of elements in use is </a:t>
            </a:r>
            <a:r>
              <a:rPr lang="en-US" sz="2400" b="1" i="1"/>
              <a:t>elementsUsed</a:t>
            </a:r>
            <a:r>
              <a:rPr lang="en-US" sz="2400"/>
              <a:t> (assigned from </a:t>
            </a:r>
            <a:r>
              <a:rPr lang="en-US" sz="2400" b="1" i="1"/>
              <a:t>index</a:t>
            </a:r>
            <a:r>
              <a:rPr lang="en-US" sz="2400"/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Looping to process this array uses </a:t>
            </a:r>
            <a:r>
              <a:rPr lang="en-US" sz="2400" b="1" i="1"/>
              <a:t>elementsUsed</a:t>
            </a:r>
            <a:r>
              <a:rPr lang="en-US" sz="2400"/>
              <a:t> to control iterations!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028700" y="766763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027113" y="1276350"/>
            <a:ext cx="382587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025525" y="2117725"/>
            <a:ext cx="382588" cy="18097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76338"/>
            <a:ext cx="40100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40100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TextBox 3"/>
          <p:cNvSpPr txBox="1">
            <a:spLocks noChangeArrowheads="1"/>
          </p:cNvSpPr>
          <p:nvPr/>
        </p:nvSpPr>
        <p:spPr bwMode="auto">
          <a:xfrm>
            <a:off x="457200" y="4370388"/>
            <a:ext cx="3902075" cy="15700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time input looping ends when the array is full. Further array processing processes the entire array.</a:t>
            </a:r>
          </a:p>
        </p:txBody>
      </p:sp>
      <p:sp>
        <p:nvSpPr>
          <p:cNvPr id="124933" name="TextBox 4"/>
          <p:cNvSpPr txBox="1">
            <a:spLocks noChangeArrowheads="1"/>
          </p:cNvSpPr>
          <p:nvPr/>
        </p:nvSpPr>
        <p:spPr bwMode="auto">
          <a:xfrm>
            <a:off x="4870450" y="4038600"/>
            <a:ext cx="4121150" cy="19383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This time input looping ends when the sentinel is entered. Further array processing processes that portion of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array that was filled.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C35FD6FF-7B40-47AB-9465-B9BD3FA16FF3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Arrays and Files</a:t>
            </a: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8001000" cy="4876800"/>
          </a:xfrm>
        </p:spPr>
        <p:txBody>
          <a:bodyPr/>
          <a:lstStyle/>
          <a:p>
            <a:pPr eaLnBrk="1" hangingPunct="1"/>
            <a:r>
              <a:rPr lang="en-US" sz="2800" smtClean="0"/>
              <a:t>Saving the contents of an array to a file:</a:t>
            </a:r>
          </a:p>
          <a:p>
            <a:pPr eaLnBrk="1" hangingPunct="1">
              <a:buFontTx/>
              <a:buNone/>
            </a:pPr>
            <a:endParaRPr lang="en-US" sz="2800" smtClean="0"/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int[] numbers = {10, 20, 30, 40, 50};</a:t>
            </a:r>
          </a:p>
          <a:p>
            <a:pPr lvl="1" eaLnBrk="1" hangingPunct="1">
              <a:buFontTx/>
              <a:buNone/>
            </a:pPr>
            <a:endParaRPr lang="en-US" sz="2000" b="1" smtClean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PrintWriter outputFile = 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   new PrintWriter ("Values.txt");</a:t>
            </a:r>
          </a:p>
          <a:p>
            <a:pPr lvl="1" eaLnBrk="1" hangingPunct="1">
              <a:buFontTx/>
              <a:buNone/>
            </a:pPr>
            <a:endParaRPr lang="en-US" sz="2000" b="1" smtClean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for (int i = 0; i &lt; numbers.length; i++)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outputFile.println(numbers[i]);</a:t>
            </a:r>
          </a:p>
          <a:p>
            <a:pPr lvl="1" eaLnBrk="1" hangingPunct="1">
              <a:buFontTx/>
              <a:buNone/>
            </a:pPr>
            <a:endParaRPr lang="en-US" sz="2000" b="1" smtClean="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outputFile.close();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076E2450-74E3-4C7E-A021-2C908CC6260D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280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Arrays and Files</a:t>
            </a:r>
          </a:p>
        </p:txBody>
      </p:sp>
      <p:sp>
        <p:nvSpPr>
          <p:cNvPr id="12800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71600"/>
            <a:ext cx="8294688" cy="5029200"/>
          </a:xfrm>
        </p:spPr>
        <p:txBody>
          <a:bodyPr/>
          <a:lstStyle/>
          <a:p>
            <a:pPr eaLnBrk="1" hangingPunct="1"/>
            <a:r>
              <a:rPr lang="en-US" sz="2800" smtClean="0"/>
              <a:t>When reading the contents of a file into an array, you have the "how many elements" issue to deal with.</a:t>
            </a:r>
          </a:p>
          <a:p>
            <a:pPr eaLnBrk="1" hangingPunct="1"/>
            <a:r>
              <a:rPr lang="en-US" sz="2800" smtClean="0"/>
              <a:t>The solution is to create an array of the size you are expecting or as large as you might possibly get.</a:t>
            </a:r>
          </a:p>
          <a:p>
            <a:pPr eaLnBrk="1" hangingPunct="1"/>
            <a:r>
              <a:rPr lang="en-US" sz="2800" smtClean="0"/>
              <a:t>Loop reading in values</a:t>
            </a:r>
          </a:p>
          <a:p>
            <a:pPr lvl="1" eaLnBrk="1" hangingPunct="1"/>
            <a:r>
              <a:rPr lang="en-US" sz="2400" smtClean="0"/>
              <a:t>Use the </a:t>
            </a:r>
            <a:r>
              <a:rPr lang="en-US" sz="2400" b="1" smtClean="0"/>
              <a:t>hasNext()</a:t>
            </a:r>
            <a:r>
              <a:rPr lang="en-US" sz="2400" smtClean="0"/>
              <a:t> method to be sure to stop when all values have been read, even if the array is not filled.</a:t>
            </a:r>
          </a:p>
          <a:p>
            <a:pPr lvl="1" eaLnBrk="1" hangingPunct="1"/>
            <a:r>
              <a:rPr lang="en-US" sz="2400" smtClean="0"/>
              <a:t>Use a </a:t>
            </a:r>
            <a:r>
              <a:rPr lang="en-US" sz="2400" b="1" smtClean="0"/>
              <a:t>counter</a:t>
            </a:r>
            <a:r>
              <a:rPr lang="en-US" sz="2400" smtClean="0"/>
              <a:t> to be sure you don't read and attempt to store in the array more values than it has elements.</a:t>
            </a:r>
          </a:p>
          <a:p>
            <a:pPr lvl="1" eaLnBrk="1" hangingPunct="1"/>
            <a:r>
              <a:rPr lang="en-US" sz="2400" smtClean="0"/>
              <a:t>When the loop ends, your </a:t>
            </a:r>
            <a:r>
              <a:rPr lang="en-US" sz="2400" b="1" smtClean="0"/>
              <a:t>counter</a:t>
            </a:r>
            <a:r>
              <a:rPr lang="en-US" sz="2400" smtClean="0"/>
              <a:t> will tell you how many elements were actually stored. Use the </a:t>
            </a:r>
            <a:r>
              <a:rPr lang="en-US" sz="2400" b="1" smtClean="0"/>
              <a:t>counter</a:t>
            </a:r>
            <a:r>
              <a:rPr lang="en-US" sz="2400" smtClean="0"/>
              <a:t> to process the array.</a:t>
            </a:r>
            <a:br>
              <a:rPr lang="en-US" sz="2400" smtClean="0"/>
            </a:b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80B29A20-C688-46F5-B8F2-B3F26CF24AD6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300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Arrays and Files</a:t>
            </a:r>
          </a:p>
        </p:txBody>
      </p:sp>
      <p:sp>
        <p:nvSpPr>
          <p:cNvPr id="1300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8294688" cy="5181600"/>
          </a:xfrm>
        </p:spPr>
        <p:txBody>
          <a:bodyPr/>
          <a:lstStyle/>
          <a:p>
            <a:pPr eaLnBrk="1" hangingPunct="1"/>
            <a:r>
              <a:rPr lang="en-US" sz="2800" smtClean="0"/>
              <a:t>Reading the contents of a file into an array:</a:t>
            </a:r>
            <a:br>
              <a:rPr lang="en-US" sz="2800" smtClean="0"/>
            </a:br>
            <a:endParaRPr lang="en-US" sz="1800" smtClean="0"/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final int SIZE = 5; </a:t>
            </a:r>
            <a:r>
              <a:rPr lang="en-US" sz="1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// Best guess as to size</a:t>
            </a:r>
            <a:r>
              <a:rPr lang="en-US" sz="1800" b="1" smtClean="0">
                <a:solidFill>
                  <a:srgbClr val="FFFF00"/>
                </a:solidFill>
                <a:latin typeface="Courier New" panose="02070309020205020404" pitchFamily="49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int[] numbers = new int[SIZE]; 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int counter = 0;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File file = new File ("Values.txt");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Scanner inputFile = new Scanner(file);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while (inputFile.hasNext() &amp;&amp; counter &lt; numbers.length)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   numbers[counter] = inputFile.nextInt();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   counter++;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inputFile.close();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// There were </a:t>
            </a:r>
            <a:r>
              <a:rPr lang="en-US" sz="1800" b="1" u="sng" smtClean="0">
                <a:latin typeface="Courier New" panose="02070309020205020404" pitchFamily="49" charset="0"/>
              </a:rPr>
              <a:t>counter</a:t>
            </a:r>
            <a:r>
              <a:rPr lang="en-US" sz="1800" b="1" smtClean="0">
                <a:latin typeface="Courier New" panose="02070309020205020404" pitchFamily="49" charset="0"/>
              </a:rPr>
              <a:t> values stored in the array.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8CA2D7EC-F54F-4263-BCA5-80C9C168C9DE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320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Returning an Array Reference</a:t>
            </a:r>
          </a:p>
        </p:txBody>
      </p:sp>
      <p:sp>
        <p:nvSpPr>
          <p:cNvPr id="13210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A method can return a reference to an array.</a:t>
            </a:r>
          </a:p>
          <a:p>
            <a:pPr eaLnBrk="1" hangingPunct="1"/>
            <a:r>
              <a:rPr lang="en-US" sz="2400" smtClean="0"/>
              <a:t>The return type of the method must be declared as an array of the right type.</a:t>
            </a:r>
            <a:br>
              <a:rPr lang="en-US" sz="2400" smtClean="0"/>
            </a:br>
            <a:endParaRPr lang="en-US" sz="2400" smtClean="0"/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public static </a:t>
            </a:r>
            <a:r>
              <a:rPr lang="en-US" sz="1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double[]</a:t>
            </a:r>
            <a:r>
              <a:rPr lang="en-US" sz="1800" b="1" smtClean="0">
                <a:latin typeface="Courier New" panose="02070309020205020404" pitchFamily="49" charset="0"/>
              </a:rPr>
              <a:t> getArray()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{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  </a:t>
            </a:r>
            <a:r>
              <a:rPr lang="en-US" sz="1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double[] array</a:t>
            </a:r>
            <a:r>
              <a:rPr lang="en-US" sz="1800" b="1" smtClean="0">
                <a:latin typeface="Courier New" panose="02070309020205020404" pitchFamily="49" charset="0"/>
              </a:rPr>
              <a:t> = { 1.2, 2.3, 4.5, 6.7, 8.9 };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  </a:t>
            </a:r>
            <a:r>
              <a:rPr lang="en-US" sz="1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return array;</a:t>
            </a:r>
          </a:p>
          <a:p>
            <a:pPr lvl="1" eaLnBrk="1" hangingPunct="1"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}</a:t>
            </a:r>
            <a:br>
              <a:rPr lang="en-US" sz="1800" b="1" smtClean="0">
                <a:latin typeface="Courier New" panose="02070309020205020404" pitchFamily="49" charset="0"/>
              </a:rPr>
            </a:br>
            <a:endParaRPr lang="en-US" sz="18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400" smtClean="0"/>
              <a:t>The </a:t>
            </a:r>
            <a:r>
              <a:rPr lang="en-US" sz="2400" b="1" smtClean="0">
                <a:latin typeface="Courier New" panose="02070309020205020404" pitchFamily="49" charset="0"/>
              </a:rPr>
              <a:t>getArray</a:t>
            </a:r>
            <a:r>
              <a:rPr lang="en-US" sz="2400" b="1" smtClean="0"/>
              <a:t> </a:t>
            </a:r>
            <a:r>
              <a:rPr lang="en-US" sz="2400" smtClean="0"/>
              <a:t>method is a public static method that returns an array of doubles.</a:t>
            </a:r>
            <a:r>
              <a:rPr lang="en-US" sz="2400" smtClean="0">
                <a:latin typeface="Minion-Regular" charset="0"/>
              </a:rPr>
              <a:t> </a:t>
            </a:r>
          </a:p>
          <a:p>
            <a:pPr eaLnBrk="1" hangingPunct="1"/>
            <a:r>
              <a:rPr lang="en-US" sz="2400" smtClean="0"/>
              <a:t>See example: </a:t>
            </a:r>
            <a:r>
              <a:rPr lang="en-US" sz="2400" smtClean="0">
                <a:hlinkClick r:id="rId3" action="ppaction://hlinkfile"/>
              </a:rPr>
              <a:t>ReturnArray.java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5334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257800"/>
            <a:ext cx="25622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TextBox 3"/>
          <p:cNvSpPr txBox="1">
            <a:spLocks noChangeArrowheads="1"/>
          </p:cNvSpPr>
          <p:nvPr/>
        </p:nvSpPr>
        <p:spPr bwMode="auto">
          <a:xfrm>
            <a:off x="5867400" y="685800"/>
            <a:ext cx="2895600" cy="41544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Method </a:t>
            </a:r>
            <a:r>
              <a:rPr lang="en-US" sz="2400" b="1"/>
              <a:t>getArray() </a:t>
            </a:r>
            <a:r>
              <a:rPr lang="en-US" sz="2400"/>
              <a:t>creates an array and then returns a reference to it.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 b="1"/>
              <a:t>main()</a:t>
            </a:r>
            <a:r>
              <a:rPr lang="en-US" sz="2400"/>
              <a:t> assigns the returned reference to array </a:t>
            </a:r>
            <a:r>
              <a:rPr lang="en-US" sz="2400" b="1"/>
              <a:t>values</a:t>
            </a:r>
            <a:r>
              <a:rPr lang="en-US" sz="2400"/>
              <a:t>. Now </a:t>
            </a:r>
            <a:r>
              <a:rPr lang="en-US" sz="2400" b="1"/>
              <a:t>main()</a:t>
            </a:r>
            <a:r>
              <a:rPr lang="en-US" sz="2400"/>
              <a:t> can process </a:t>
            </a:r>
            <a:r>
              <a:rPr lang="en-US" sz="2400" b="1"/>
              <a:t>values</a:t>
            </a:r>
            <a:r>
              <a:rPr lang="en-US" sz="2400"/>
              <a:t> as it would any other array.</a:t>
            </a:r>
            <a:endParaRPr lang="en-US" sz="2400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086100"/>
            <a:ext cx="7772400" cy="1362075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END chapter 8-2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014419F3-F2D0-46D8-B81F-187E41D81858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latin typeface="Courier New" panose="02070309020205020404" pitchFamily="49" charset="0"/>
              </a:rPr>
              <a:t>String</a:t>
            </a:r>
            <a:r>
              <a:rPr lang="en-US" smtClean="0"/>
              <a:t> Arrays</a:t>
            </a: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294688" cy="4648200"/>
          </a:xfrm>
        </p:spPr>
        <p:txBody>
          <a:bodyPr/>
          <a:lstStyle/>
          <a:p>
            <a:pPr eaLnBrk="1" hangingPunct="1"/>
            <a:r>
              <a:rPr lang="en-US" sz="2800" smtClean="0"/>
              <a:t>Arrays are not limited to primitive data.</a:t>
            </a:r>
          </a:p>
          <a:p>
            <a:pPr eaLnBrk="1" hangingPunct="1"/>
            <a:r>
              <a:rPr lang="en-US" sz="2800" smtClean="0"/>
              <a:t>An array of </a:t>
            </a:r>
            <a:r>
              <a:rPr lang="en-US" sz="2800" b="1" smtClean="0">
                <a:latin typeface="Courier New" panose="02070309020205020404" pitchFamily="49" charset="0"/>
              </a:rPr>
              <a:t>String</a:t>
            </a:r>
            <a:r>
              <a:rPr lang="en-US" sz="2800" smtClean="0"/>
              <a:t> objects can be created: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latin typeface="Courier New" panose="02070309020205020404" pitchFamily="49" charset="0"/>
              </a:rPr>
              <a:t>String[] names = { "Bill", "Susan",  					"Steven", "Jean" };</a:t>
            </a:r>
          </a:p>
          <a:p>
            <a:pPr eaLnBrk="1" hangingPunct="1"/>
            <a:r>
              <a:rPr lang="en-US" sz="2800" smtClean="0">
                <a:solidFill>
                  <a:srgbClr val="000000"/>
                </a:solidFill>
              </a:rPr>
              <a:t>Since a </a:t>
            </a:r>
            <a:r>
              <a:rPr lang="en-US" sz="2800" b="1" smtClean="0">
                <a:latin typeface="Courier New" panose="02070309020205020404" pitchFamily="49" charset="0"/>
              </a:rPr>
              <a:t>String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000000"/>
                </a:solidFill>
              </a:rPr>
              <a:t>variable is actually a reference to a </a:t>
            </a:r>
            <a:r>
              <a:rPr lang="en-US" sz="2800" b="1" smtClean="0">
                <a:latin typeface="Courier New" panose="02070309020205020404" pitchFamily="49" charset="0"/>
              </a:rPr>
              <a:t>String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000000"/>
                </a:solidFill>
              </a:rPr>
              <a:t>object, a </a:t>
            </a:r>
            <a:r>
              <a:rPr lang="en-US" sz="2800" b="1" smtClean="0">
                <a:latin typeface="Courier New" panose="02070309020205020404" pitchFamily="49" charset="0"/>
              </a:rPr>
              <a:t>String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000000"/>
                </a:solidFill>
              </a:rPr>
              <a:t>array actually contains an array of references to </a:t>
            </a:r>
            <a:r>
              <a:rPr lang="en-US" sz="2800" b="1" smtClean="0">
                <a:latin typeface="Courier New" panose="02070309020205020404" pitchFamily="49" charset="0"/>
              </a:rPr>
              <a:t>String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000000"/>
                </a:solidFill>
              </a:rPr>
              <a:t>objects.</a:t>
            </a:r>
          </a:p>
          <a:p>
            <a:pPr lvl="1" eaLnBrk="1" hangingPunct="1">
              <a:buFontTx/>
              <a:buNone/>
            </a:pPr>
            <a:endParaRPr lang="en-US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931C5ED9-32E1-4FD3-9134-D6CA9E5E542F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372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latin typeface="Courier New" panose="02070309020205020404" pitchFamily="49" charset="0"/>
              </a:rPr>
              <a:t>String</a:t>
            </a:r>
            <a:r>
              <a:rPr lang="en-US" smtClean="0"/>
              <a:t> Arrays</a:t>
            </a:r>
          </a:p>
        </p:txBody>
      </p:sp>
      <p:sp>
        <p:nvSpPr>
          <p:cNvPr id="137220" name="Text Box 11"/>
          <p:cNvSpPr txBox="1">
            <a:spLocks noChangeArrowheads="1"/>
          </p:cNvSpPr>
          <p:nvPr/>
        </p:nvSpPr>
        <p:spPr bwMode="auto">
          <a:xfrm>
            <a:off x="427038" y="2209800"/>
            <a:ext cx="2628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The </a:t>
            </a:r>
            <a:r>
              <a:rPr lang="en-US" sz="1800" b="1">
                <a:latin typeface="Courier New" panose="02070309020205020404" pitchFamily="49" charset="0"/>
              </a:rPr>
              <a:t>names</a:t>
            </a:r>
            <a:r>
              <a:rPr lang="en-US" sz="1800"/>
              <a:t> variable holds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the address to the array.</a:t>
            </a:r>
          </a:p>
        </p:txBody>
      </p:sp>
      <p:sp>
        <p:nvSpPr>
          <p:cNvPr id="137221" name="Text Box 16"/>
          <p:cNvSpPr txBox="1">
            <a:spLocks noChangeArrowheads="1"/>
          </p:cNvSpPr>
          <p:nvPr/>
        </p:nvSpPr>
        <p:spPr bwMode="auto">
          <a:xfrm>
            <a:off x="3165475" y="2209800"/>
            <a:ext cx="3248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 </a:t>
            </a:r>
            <a:r>
              <a:rPr lang="en-US" sz="1800" b="1">
                <a:latin typeface="Courier New" panose="02070309020205020404" pitchFamily="49" charset="0"/>
              </a:rPr>
              <a:t>String</a:t>
            </a:r>
            <a:r>
              <a:rPr lang="en-US" sz="1800"/>
              <a:t> array is an array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of references to </a:t>
            </a:r>
            <a:r>
              <a:rPr lang="en-US" sz="1800" b="1">
                <a:latin typeface="Courier New" panose="02070309020205020404" pitchFamily="49" charset="0"/>
              </a:rPr>
              <a:t>String</a:t>
            </a:r>
            <a:r>
              <a:rPr lang="en-US" sz="1800"/>
              <a:t> objects.</a:t>
            </a:r>
          </a:p>
        </p:txBody>
      </p:sp>
      <p:grpSp>
        <p:nvGrpSpPr>
          <p:cNvPr id="137222" name="Group 35"/>
          <p:cNvGrpSpPr>
            <a:grpSpLocks/>
          </p:cNvGrpSpPr>
          <p:nvPr/>
        </p:nvGrpSpPr>
        <p:grpSpPr bwMode="auto">
          <a:xfrm>
            <a:off x="1544638" y="2879725"/>
            <a:ext cx="4114800" cy="2133600"/>
            <a:chOff x="864" y="2496"/>
            <a:chExt cx="2592" cy="1344"/>
          </a:xfrm>
        </p:grpSpPr>
        <p:sp>
          <p:nvSpPr>
            <p:cNvPr id="137224" name="Rectangle 10"/>
            <p:cNvSpPr>
              <a:spLocks noChangeArrowheads="1"/>
            </p:cNvSpPr>
            <p:nvPr/>
          </p:nvSpPr>
          <p:spPr bwMode="auto">
            <a:xfrm>
              <a:off x="864" y="2496"/>
              <a:ext cx="624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Address</a:t>
              </a:r>
            </a:p>
          </p:txBody>
        </p:sp>
        <p:grpSp>
          <p:nvGrpSpPr>
            <p:cNvPr id="137225" name="Group 21"/>
            <p:cNvGrpSpPr>
              <a:grpSpLocks/>
            </p:cNvGrpSpPr>
            <p:nvPr/>
          </p:nvGrpSpPr>
          <p:grpSpPr bwMode="auto">
            <a:xfrm>
              <a:off x="2928" y="2880"/>
              <a:ext cx="528" cy="960"/>
              <a:chOff x="1872" y="2736"/>
              <a:chExt cx="528" cy="960"/>
            </a:xfrm>
          </p:grpSpPr>
          <p:sp>
            <p:nvSpPr>
              <p:cNvPr id="137239" name="Rectangle 5"/>
              <p:cNvSpPr>
                <a:spLocks noChangeArrowheads="1"/>
              </p:cNvSpPr>
              <p:nvPr/>
            </p:nvSpPr>
            <p:spPr bwMode="auto">
              <a:xfrm>
                <a:off x="1872" y="2736"/>
                <a:ext cx="52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D885E3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D885E3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D885E3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D885E3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800" b="1"/>
                  <a:t>“Bill”</a:t>
                </a:r>
              </a:p>
            </p:txBody>
          </p:sp>
          <p:sp>
            <p:nvSpPr>
              <p:cNvPr id="137240" name="Rectangle 6"/>
              <p:cNvSpPr>
                <a:spLocks noChangeArrowheads="1"/>
              </p:cNvSpPr>
              <p:nvPr/>
            </p:nvSpPr>
            <p:spPr bwMode="auto">
              <a:xfrm>
                <a:off x="1872" y="2976"/>
                <a:ext cx="52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D885E3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D885E3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D885E3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D885E3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800" b="1"/>
                  <a:t>“Susan”</a:t>
                </a:r>
              </a:p>
            </p:txBody>
          </p:sp>
          <p:sp>
            <p:nvSpPr>
              <p:cNvPr id="137241" name="Rectangle 7"/>
              <p:cNvSpPr>
                <a:spLocks noChangeArrowheads="1"/>
              </p:cNvSpPr>
              <p:nvPr/>
            </p:nvSpPr>
            <p:spPr bwMode="auto">
              <a:xfrm>
                <a:off x="1872" y="3216"/>
                <a:ext cx="52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D885E3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D885E3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D885E3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D885E3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800" b="1"/>
                  <a:t>“Steven”</a:t>
                </a:r>
              </a:p>
            </p:txBody>
          </p:sp>
          <p:sp>
            <p:nvSpPr>
              <p:cNvPr id="137242" name="Rectangle 8"/>
              <p:cNvSpPr>
                <a:spLocks noChangeArrowheads="1"/>
              </p:cNvSpPr>
              <p:nvPr/>
            </p:nvSpPr>
            <p:spPr bwMode="auto">
              <a:xfrm>
                <a:off x="1872" y="3456"/>
                <a:ext cx="52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D885E3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D885E3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D885E3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D885E3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D885E3"/>
                  </a:buClr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800" b="1"/>
                  <a:t>“Jean”</a:t>
                </a:r>
              </a:p>
            </p:txBody>
          </p:sp>
        </p:grpSp>
        <p:sp>
          <p:nvSpPr>
            <p:cNvPr id="137226" name="Rectangle 9"/>
            <p:cNvSpPr>
              <a:spLocks noChangeArrowheads="1"/>
            </p:cNvSpPr>
            <p:nvPr/>
          </p:nvSpPr>
          <p:spPr bwMode="auto">
            <a:xfrm>
              <a:off x="1920" y="2880"/>
              <a:ext cx="48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address</a:t>
              </a:r>
            </a:p>
          </p:txBody>
        </p:sp>
        <p:sp>
          <p:nvSpPr>
            <p:cNvPr id="137227" name="Rectangle 13"/>
            <p:cNvSpPr>
              <a:spLocks noChangeArrowheads="1"/>
            </p:cNvSpPr>
            <p:nvPr/>
          </p:nvSpPr>
          <p:spPr bwMode="auto">
            <a:xfrm>
              <a:off x="1920" y="3120"/>
              <a:ext cx="48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address</a:t>
              </a:r>
            </a:p>
          </p:txBody>
        </p:sp>
        <p:sp>
          <p:nvSpPr>
            <p:cNvPr id="137228" name="Rectangle 14"/>
            <p:cNvSpPr>
              <a:spLocks noChangeArrowheads="1"/>
            </p:cNvSpPr>
            <p:nvPr/>
          </p:nvSpPr>
          <p:spPr bwMode="auto">
            <a:xfrm>
              <a:off x="1920" y="3360"/>
              <a:ext cx="48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address</a:t>
              </a:r>
            </a:p>
          </p:txBody>
        </p:sp>
        <p:sp>
          <p:nvSpPr>
            <p:cNvPr id="137229" name="Rectangle 15"/>
            <p:cNvSpPr>
              <a:spLocks noChangeArrowheads="1"/>
            </p:cNvSpPr>
            <p:nvPr/>
          </p:nvSpPr>
          <p:spPr bwMode="auto">
            <a:xfrm>
              <a:off x="1920" y="3600"/>
              <a:ext cx="48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address</a:t>
              </a:r>
            </a:p>
          </p:txBody>
        </p:sp>
        <p:sp>
          <p:nvSpPr>
            <p:cNvPr id="137230" name="Text Box 22"/>
            <p:cNvSpPr txBox="1">
              <a:spLocks noChangeArrowheads="1"/>
            </p:cNvSpPr>
            <p:nvPr/>
          </p:nvSpPr>
          <p:spPr bwMode="auto">
            <a:xfrm>
              <a:off x="1200" y="3120"/>
              <a:ext cx="7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names[1]</a:t>
              </a:r>
            </a:p>
          </p:txBody>
        </p:sp>
        <p:sp>
          <p:nvSpPr>
            <p:cNvPr id="137231" name="Text Box 23"/>
            <p:cNvSpPr txBox="1">
              <a:spLocks noChangeArrowheads="1"/>
            </p:cNvSpPr>
            <p:nvPr/>
          </p:nvSpPr>
          <p:spPr bwMode="auto">
            <a:xfrm>
              <a:off x="1200" y="2880"/>
              <a:ext cx="7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names[0]</a:t>
              </a:r>
            </a:p>
          </p:txBody>
        </p:sp>
        <p:sp>
          <p:nvSpPr>
            <p:cNvPr id="137232" name="Text Box 24"/>
            <p:cNvSpPr txBox="1">
              <a:spLocks noChangeArrowheads="1"/>
            </p:cNvSpPr>
            <p:nvPr/>
          </p:nvSpPr>
          <p:spPr bwMode="auto">
            <a:xfrm>
              <a:off x="1200" y="3600"/>
              <a:ext cx="7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names[3]</a:t>
              </a:r>
            </a:p>
          </p:txBody>
        </p:sp>
        <p:sp>
          <p:nvSpPr>
            <p:cNvPr id="137233" name="Text Box 25"/>
            <p:cNvSpPr txBox="1">
              <a:spLocks noChangeArrowheads="1"/>
            </p:cNvSpPr>
            <p:nvPr/>
          </p:nvSpPr>
          <p:spPr bwMode="auto">
            <a:xfrm>
              <a:off x="1200" y="3360"/>
              <a:ext cx="7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1800" b="1"/>
                <a:t>names[2]</a:t>
              </a:r>
            </a:p>
          </p:txBody>
        </p:sp>
        <p:cxnSp>
          <p:nvCxnSpPr>
            <p:cNvPr id="137234" name="AutoShape 27"/>
            <p:cNvCxnSpPr>
              <a:cxnSpLocks noChangeShapeType="1"/>
              <a:stCxn id="137226" idx="3"/>
              <a:endCxn id="137239" idx="1"/>
            </p:cNvCxnSpPr>
            <p:nvPr/>
          </p:nvCxnSpPr>
          <p:spPr bwMode="auto">
            <a:xfrm>
              <a:off x="2400" y="3000"/>
              <a:ext cx="52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235" name="AutoShape 28"/>
            <p:cNvCxnSpPr>
              <a:cxnSpLocks noChangeShapeType="1"/>
              <a:stCxn id="137227" idx="3"/>
              <a:endCxn id="137240" idx="1"/>
            </p:cNvCxnSpPr>
            <p:nvPr/>
          </p:nvCxnSpPr>
          <p:spPr bwMode="auto">
            <a:xfrm>
              <a:off x="2400" y="3240"/>
              <a:ext cx="52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236" name="AutoShape 29"/>
            <p:cNvCxnSpPr>
              <a:cxnSpLocks noChangeShapeType="1"/>
              <a:stCxn id="137228" idx="3"/>
              <a:endCxn id="137241" idx="1"/>
            </p:cNvCxnSpPr>
            <p:nvPr/>
          </p:nvCxnSpPr>
          <p:spPr bwMode="auto">
            <a:xfrm>
              <a:off x="2400" y="3480"/>
              <a:ext cx="52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237" name="AutoShape 30"/>
            <p:cNvCxnSpPr>
              <a:cxnSpLocks noChangeShapeType="1"/>
              <a:stCxn id="137229" idx="3"/>
              <a:endCxn id="137242" idx="1"/>
            </p:cNvCxnSpPr>
            <p:nvPr/>
          </p:nvCxnSpPr>
          <p:spPr bwMode="auto">
            <a:xfrm>
              <a:off x="2400" y="3720"/>
              <a:ext cx="52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238" name="AutoShape 33"/>
            <p:cNvCxnSpPr>
              <a:cxnSpLocks noChangeShapeType="1"/>
              <a:stCxn id="137224" idx="3"/>
              <a:endCxn id="137226" idx="0"/>
            </p:cNvCxnSpPr>
            <p:nvPr/>
          </p:nvCxnSpPr>
          <p:spPr bwMode="auto">
            <a:xfrm>
              <a:off x="1488" y="2616"/>
              <a:ext cx="672" cy="26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7223" name="Text Box 34"/>
          <p:cNvSpPr txBox="1">
            <a:spLocks noChangeArrowheads="1"/>
          </p:cNvSpPr>
          <p:nvPr/>
        </p:nvSpPr>
        <p:spPr bwMode="auto">
          <a:xfrm>
            <a:off x="6024563" y="5349875"/>
            <a:ext cx="26622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5613" indent="-455613"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Example:</a:t>
            </a:r>
            <a:br>
              <a:rPr lang="en-US" sz="2400"/>
            </a:br>
            <a:r>
              <a:rPr lang="en-US" sz="2400">
                <a:hlinkClick r:id="rId2" action="ppaction://hlinkfile"/>
              </a:rPr>
              <a:t>MonthDays.java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371600"/>
            <a:ext cx="8229600" cy="4648200"/>
          </a:xfrm>
        </p:spPr>
        <p:txBody>
          <a:bodyPr/>
          <a:lstStyle/>
          <a:p>
            <a:pPr eaLnBrk="1" hangingPunct="1"/>
            <a:r>
              <a:rPr lang="en-US" sz="2800" smtClean="0"/>
              <a:t>This is the array created on the previous slide:</a:t>
            </a:r>
          </a:p>
          <a:p>
            <a:pPr eaLnBrk="1" hangingPunct="1"/>
            <a:endParaRPr lang="en-US" sz="2800" b="1" smtClean="0">
              <a:latin typeface="Courier New" panose="02070309020205020404" pitchFamily="49" charset="0"/>
            </a:endParaRPr>
          </a:p>
          <a:p>
            <a:pPr eaLnBrk="1" hangingPunct="1"/>
            <a:endParaRPr lang="en-US" sz="2800" b="1" smtClean="0">
              <a:latin typeface="Courier New" panose="02070309020205020404" pitchFamily="49" charset="0"/>
            </a:endParaRPr>
          </a:p>
          <a:p>
            <a:pPr eaLnBrk="1" hangingPunct="1"/>
            <a:endParaRPr lang="en-US" sz="28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sz="2800" smtClean="0">
                <a:solidFill>
                  <a:srgbClr val="000000"/>
                </a:solidFill>
              </a:rPr>
              <a:t>Notice that array elements are automatically initialized.</a:t>
            </a:r>
          </a:p>
          <a:p>
            <a:pPr eaLnBrk="1" hangingPunct="1"/>
            <a:r>
              <a:rPr lang="en-US" sz="2800" smtClean="0">
                <a:solidFill>
                  <a:srgbClr val="000000"/>
                </a:solidFill>
              </a:rPr>
              <a:t>Remember that array indexes/subscripts always start at 0.</a:t>
            </a:r>
          </a:p>
          <a:p>
            <a:pPr eaLnBrk="1" hangingPunct="1">
              <a:buFontTx/>
              <a:buNone/>
            </a:pPr>
            <a:endParaRPr lang="en-US" sz="2800" b="1" smtClean="0">
              <a:latin typeface="Courier New" panose="02070309020205020404" pitchFamily="49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0E3932DC-583E-4200-B869-A8A3DB5FACAB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Arrays</a:t>
            </a:r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1143000" y="2332038"/>
            <a:ext cx="1031875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>
                <a:solidFill>
                  <a:srgbClr val="007635"/>
                </a:solidFill>
              </a:rPr>
              <a:t>0</a:t>
            </a:r>
          </a:p>
        </p:txBody>
      </p:sp>
      <p:sp>
        <p:nvSpPr>
          <p:cNvPr id="18438" name="Text Box 11"/>
          <p:cNvSpPr txBox="1">
            <a:spLocks noChangeArrowheads="1"/>
          </p:cNvSpPr>
          <p:nvPr/>
        </p:nvSpPr>
        <p:spPr bwMode="auto">
          <a:xfrm>
            <a:off x="1212850" y="2681288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index </a:t>
            </a:r>
            <a:r>
              <a:rPr lang="en-US" sz="1800">
                <a:solidFill>
                  <a:srgbClr val="FF3300"/>
                </a:solidFill>
              </a:rPr>
              <a:t>0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8439" name="Rectangle 31"/>
          <p:cNvSpPr>
            <a:spLocks noChangeArrowheads="1"/>
          </p:cNvSpPr>
          <p:nvPr/>
        </p:nvSpPr>
        <p:spPr bwMode="auto">
          <a:xfrm>
            <a:off x="2174875" y="2332038"/>
            <a:ext cx="1031875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>
                <a:solidFill>
                  <a:srgbClr val="007635"/>
                </a:solidFill>
              </a:rPr>
              <a:t>0</a:t>
            </a:r>
          </a:p>
        </p:txBody>
      </p:sp>
      <p:sp>
        <p:nvSpPr>
          <p:cNvPr id="18440" name="Text Box 32"/>
          <p:cNvSpPr txBox="1">
            <a:spLocks noChangeArrowheads="1"/>
          </p:cNvSpPr>
          <p:nvPr/>
        </p:nvSpPr>
        <p:spPr bwMode="auto">
          <a:xfrm>
            <a:off x="2244725" y="2681288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index </a:t>
            </a:r>
            <a:r>
              <a:rPr lang="en-US" sz="1800">
                <a:solidFill>
                  <a:srgbClr val="FF3300"/>
                </a:solidFill>
              </a:rPr>
              <a:t>1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8441" name="Rectangle 34"/>
          <p:cNvSpPr>
            <a:spLocks noChangeArrowheads="1"/>
          </p:cNvSpPr>
          <p:nvPr/>
        </p:nvSpPr>
        <p:spPr bwMode="auto">
          <a:xfrm>
            <a:off x="3206750" y="2332038"/>
            <a:ext cx="1031875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>
                <a:solidFill>
                  <a:srgbClr val="007635"/>
                </a:solidFill>
              </a:rPr>
              <a:t>0</a:t>
            </a:r>
          </a:p>
        </p:txBody>
      </p:sp>
      <p:sp>
        <p:nvSpPr>
          <p:cNvPr id="18442" name="Text Box 35"/>
          <p:cNvSpPr txBox="1">
            <a:spLocks noChangeArrowheads="1"/>
          </p:cNvSpPr>
          <p:nvPr/>
        </p:nvSpPr>
        <p:spPr bwMode="auto">
          <a:xfrm>
            <a:off x="3276600" y="2681288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index </a:t>
            </a:r>
            <a:r>
              <a:rPr lang="en-US" sz="1800">
                <a:solidFill>
                  <a:srgbClr val="FF3300"/>
                </a:solidFill>
              </a:rPr>
              <a:t>2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8443" name="Rectangle 37"/>
          <p:cNvSpPr>
            <a:spLocks noChangeArrowheads="1"/>
          </p:cNvSpPr>
          <p:nvPr/>
        </p:nvSpPr>
        <p:spPr bwMode="auto">
          <a:xfrm>
            <a:off x="4238625" y="2332038"/>
            <a:ext cx="1031875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>
                <a:solidFill>
                  <a:srgbClr val="007635"/>
                </a:solidFill>
              </a:rPr>
              <a:t>0</a:t>
            </a:r>
          </a:p>
        </p:txBody>
      </p:sp>
      <p:sp>
        <p:nvSpPr>
          <p:cNvPr id="18444" name="Text Box 38"/>
          <p:cNvSpPr txBox="1">
            <a:spLocks noChangeArrowheads="1"/>
          </p:cNvSpPr>
          <p:nvPr/>
        </p:nvSpPr>
        <p:spPr bwMode="auto">
          <a:xfrm>
            <a:off x="4310063" y="2681288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index </a:t>
            </a:r>
            <a:r>
              <a:rPr lang="en-US" sz="1800">
                <a:solidFill>
                  <a:srgbClr val="FF3300"/>
                </a:solidFill>
              </a:rPr>
              <a:t>3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8445" name="Rectangle 40"/>
          <p:cNvSpPr>
            <a:spLocks noChangeArrowheads="1"/>
          </p:cNvSpPr>
          <p:nvPr/>
        </p:nvSpPr>
        <p:spPr bwMode="auto">
          <a:xfrm>
            <a:off x="5270500" y="2332038"/>
            <a:ext cx="1031875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>
                <a:solidFill>
                  <a:srgbClr val="007635"/>
                </a:solidFill>
              </a:rPr>
              <a:t>0</a:t>
            </a:r>
          </a:p>
        </p:txBody>
      </p:sp>
      <p:sp>
        <p:nvSpPr>
          <p:cNvPr id="18446" name="Text Box 41"/>
          <p:cNvSpPr txBox="1">
            <a:spLocks noChangeArrowheads="1"/>
          </p:cNvSpPr>
          <p:nvPr/>
        </p:nvSpPr>
        <p:spPr bwMode="auto">
          <a:xfrm>
            <a:off x="5341938" y="2681288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index </a:t>
            </a:r>
            <a:r>
              <a:rPr lang="en-US" sz="1800">
                <a:solidFill>
                  <a:srgbClr val="FF3300"/>
                </a:solidFill>
              </a:rPr>
              <a:t>4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8447" name="Rectangle 43"/>
          <p:cNvSpPr>
            <a:spLocks noChangeArrowheads="1"/>
          </p:cNvSpPr>
          <p:nvPr/>
        </p:nvSpPr>
        <p:spPr bwMode="auto">
          <a:xfrm>
            <a:off x="6302375" y="2332038"/>
            <a:ext cx="1031875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>
                <a:solidFill>
                  <a:srgbClr val="007635"/>
                </a:solidFill>
              </a:rPr>
              <a:t>0</a:t>
            </a:r>
          </a:p>
        </p:txBody>
      </p:sp>
      <p:sp>
        <p:nvSpPr>
          <p:cNvPr id="18448" name="Text Box 44"/>
          <p:cNvSpPr txBox="1">
            <a:spLocks noChangeArrowheads="1"/>
          </p:cNvSpPr>
          <p:nvPr/>
        </p:nvSpPr>
        <p:spPr bwMode="auto">
          <a:xfrm>
            <a:off x="6373813" y="2681288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index </a:t>
            </a:r>
            <a:r>
              <a:rPr lang="en-US" sz="1800">
                <a:solidFill>
                  <a:srgbClr val="FF3300"/>
                </a:solidFill>
              </a:rPr>
              <a:t>5</a:t>
            </a:r>
            <a:endParaRPr lang="en-US" sz="180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60388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91000"/>
            <a:ext cx="28670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4" name="TextBox 3"/>
          <p:cNvSpPr txBox="1">
            <a:spLocks noChangeArrowheads="1"/>
          </p:cNvSpPr>
          <p:nvPr/>
        </p:nvSpPr>
        <p:spPr bwMode="auto">
          <a:xfrm>
            <a:off x="6248400" y="685800"/>
            <a:ext cx="2667000" cy="19383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Arrays </a:t>
            </a:r>
            <a:r>
              <a:rPr lang="en-US" sz="2400" b="1"/>
              <a:t>months</a:t>
            </a:r>
            <a:r>
              <a:rPr lang="en-US" sz="2400"/>
              <a:t> and </a:t>
            </a:r>
            <a:r>
              <a:rPr lang="en-US" sz="2400" b="1"/>
              <a:t>days</a:t>
            </a:r>
            <a:r>
              <a:rPr lang="en-US" sz="2400"/>
              <a:t> are </a:t>
            </a:r>
            <a:r>
              <a:rPr lang="en-US" sz="2400" u="sng"/>
              <a:t>parallel arrays</a:t>
            </a:r>
            <a:r>
              <a:rPr lang="en-US" sz="2400"/>
              <a:t>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 b="1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53E5C033-5CEF-4717-95F5-38BA568C88C3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91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392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latin typeface="Courier New" panose="02070309020205020404" pitchFamily="49" charset="0"/>
              </a:rPr>
              <a:t>String</a:t>
            </a:r>
            <a:r>
              <a:rPr lang="en-US" smtClean="0"/>
              <a:t> Arrays</a:t>
            </a:r>
          </a:p>
        </p:txBody>
      </p:sp>
      <p:sp>
        <p:nvSpPr>
          <p:cNvPr id="139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294688" cy="47244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sz="2800" smtClean="0"/>
              <a:t>If an initialization list is not provided, the </a:t>
            </a:r>
            <a:r>
              <a:rPr lang="en-US" sz="2800" b="1" smtClean="0">
                <a:latin typeface="Courier New" panose="02070309020205020404" pitchFamily="49" charset="0"/>
              </a:rPr>
              <a:t>new</a:t>
            </a:r>
            <a:r>
              <a:rPr lang="en-US" sz="2800" smtClean="0"/>
              <a:t> keyword must be used to create the array: </a:t>
            </a: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lang="en-US" sz="1400" smtClean="0"/>
              <a:t/>
            </a:r>
            <a:br>
              <a:rPr lang="en-US" sz="1400" smtClean="0"/>
            </a:br>
            <a:r>
              <a:rPr lang="en-US" sz="2400" b="1" smtClean="0">
                <a:latin typeface="Courier New" panose="02070309020205020404" pitchFamily="49" charset="0"/>
              </a:rPr>
              <a:t>String[] names = new String[4];</a:t>
            </a:r>
          </a:p>
          <a:p>
            <a:pPr eaLnBrk="1" hangingPunct="1"/>
            <a:r>
              <a:rPr lang="en-US" sz="2800" smtClean="0">
                <a:solidFill>
                  <a:srgbClr val="000000"/>
                </a:solidFill>
              </a:rPr>
              <a:t>This creates an array of 4 </a:t>
            </a:r>
            <a:r>
              <a:rPr lang="en-US" sz="2800" u="sng" smtClean="0">
                <a:solidFill>
                  <a:srgbClr val="000000"/>
                </a:solidFill>
              </a:rPr>
              <a:t>references to String objects</a:t>
            </a:r>
            <a:r>
              <a:rPr lang="en-US" sz="2800" smtClean="0">
                <a:solidFill>
                  <a:srgbClr val="000000"/>
                </a:solidFill>
              </a:rPr>
              <a:t>. Since no initializers are provided, these references are initially </a:t>
            </a:r>
            <a:r>
              <a:rPr lang="en-US" sz="2800" b="1" smtClean="0">
                <a:solidFill>
                  <a:srgbClr val="000000"/>
                </a:solidFill>
              </a:rPr>
              <a:t>null</a:t>
            </a:r>
            <a:r>
              <a:rPr lang="en-US" sz="2800" smtClean="0">
                <a:solidFill>
                  <a:srgbClr val="000000"/>
                </a:solidFill>
              </a:rPr>
              <a:t>.</a:t>
            </a:r>
            <a:endParaRPr lang="en-US" sz="2400" b="1" smtClean="0">
              <a:latin typeface="Courier New" panose="02070309020205020404" pitchFamily="49" charset="0"/>
            </a:endParaRPr>
          </a:p>
        </p:txBody>
      </p:sp>
      <p:sp>
        <p:nvSpPr>
          <p:cNvPr id="139269" name="Text Box 27"/>
          <p:cNvSpPr txBox="1">
            <a:spLocks noChangeArrowheads="1"/>
          </p:cNvSpPr>
          <p:nvPr/>
        </p:nvSpPr>
        <p:spPr bwMode="auto">
          <a:xfrm>
            <a:off x="4800600" y="4800600"/>
            <a:ext cx="4175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33363" indent="-233363"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A4E24109-E661-41D0-AA3F-7AB151971FE8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latin typeface="Courier New" panose="02070309020205020404" pitchFamily="49" charset="0"/>
              </a:rPr>
              <a:t>String</a:t>
            </a:r>
            <a:r>
              <a:rPr lang="en-US" smtClean="0"/>
              <a:t> Arrays</a:t>
            </a:r>
          </a:p>
        </p:txBody>
      </p:sp>
      <p:sp>
        <p:nvSpPr>
          <p:cNvPr id="1413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294688" cy="16224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800" smtClean="0"/>
              <a:t>When an array is created in this manner, each element of the array must be initialized.</a:t>
            </a:r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787400" y="3063875"/>
            <a:ext cx="2628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The </a:t>
            </a:r>
            <a:r>
              <a:rPr lang="en-US" sz="1800" b="1">
                <a:latin typeface="Courier New" panose="02070309020205020404" pitchFamily="49" charset="0"/>
              </a:rPr>
              <a:t>names</a:t>
            </a:r>
            <a:r>
              <a:rPr lang="en-US" sz="1800"/>
              <a:t> variable holds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the address to the array.</a:t>
            </a:r>
          </a:p>
        </p:txBody>
      </p:sp>
      <p:sp>
        <p:nvSpPr>
          <p:cNvPr id="141318" name="Rectangle 7"/>
          <p:cNvSpPr>
            <a:spLocks noChangeArrowheads="1"/>
          </p:cNvSpPr>
          <p:nvPr/>
        </p:nvSpPr>
        <p:spPr bwMode="auto">
          <a:xfrm>
            <a:off x="1295400" y="3810000"/>
            <a:ext cx="990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/>
              <a:t>Address</a:t>
            </a:r>
          </a:p>
        </p:txBody>
      </p:sp>
      <p:sp>
        <p:nvSpPr>
          <p:cNvPr id="141319" name="Rectangle 8"/>
          <p:cNvSpPr>
            <a:spLocks noChangeArrowheads="1"/>
          </p:cNvSpPr>
          <p:nvPr/>
        </p:nvSpPr>
        <p:spPr bwMode="auto">
          <a:xfrm>
            <a:off x="2971800" y="4419600"/>
            <a:ext cx="762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/>
              <a:t>null</a:t>
            </a:r>
          </a:p>
        </p:txBody>
      </p:sp>
      <p:sp>
        <p:nvSpPr>
          <p:cNvPr id="141320" name="Rectangle 9"/>
          <p:cNvSpPr>
            <a:spLocks noChangeArrowheads="1"/>
          </p:cNvSpPr>
          <p:nvPr/>
        </p:nvSpPr>
        <p:spPr bwMode="auto">
          <a:xfrm>
            <a:off x="2971800" y="4800600"/>
            <a:ext cx="762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/>
              <a:t>null</a:t>
            </a:r>
          </a:p>
        </p:txBody>
      </p:sp>
      <p:sp>
        <p:nvSpPr>
          <p:cNvPr id="141321" name="Rectangle 10"/>
          <p:cNvSpPr>
            <a:spLocks noChangeArrowheads="1"/>
          </p:cNvSpPr>
          <p:nvPr/>
        </p:nvSpPr>
        <p:spPr bwMode="auto">
          <a:xfrm>
            <a:off x="2971800" y="5181600"/>
            <a:ext cx="762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/>
              <a:t>null</a:t>
            </a:r>
          </a:p>
        </p:txBody>
      </p:sp>
      <p:sp>
        <p:nvSpPr>
          <p:cNvPr id="141322" name="Rectangle 11"/>
          <p:cNvSpPr>
            <a:spLocks noChangeArrowheads="1"/>
          </p:cNvSpPr>
          <p:nvPr/>
        </p:nvSpPr>
        <p:spPr bwMode="auto">
          <a:xfrm>
            <a:off x="2971800" y="5562600"/>
            <a:ext cx="762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/>
              <a:t>null</a:t>
            </a:r>
          </a:p>
        </p:txBody>
      </p:sp>
      <p:cxnSp>
        <p:nvCxnSpPr>
          <p:cNvPr id="141323" name="AutoShape 16"/>
          <p:cNvCxnSpPr>
            <a:cxnSpLocks noChangeShapeType="1"/>
            <a:stCxn id="141318" idx="3"/>
            <a:endCxn id="141319" idx="0"/>
          </p:cNvCxnSpPr>
          <p:nvPr/>
        </p:nvCxnSpPr>
        <p:spPr bwMode="auto">
          <a:xfrm>
            <a:off x="2286000" y="4000500"/>
            <a:ext cx="1066800" cy="4191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733800" y="2514600"/>
            <a:ext cx="4449763" cy="3429000"/>
            <a:chOff x="2352" y="1584"/>
            <a:chExt cx="2803" cy="2160"/>
          </a:xfrm>
        </p:grpSpPr>
        <p:sp>
          <p:nvSpPr>
            <p:cNvPr id="141330" name="Text Box 17"/>
            <p:cNvSpPr txBox="1">
              <a:spLocks noChangeArrowheads="1"/>
            </p:cNvSpPr>
            <p:nvPr/>
          </p:nvSpPr>
          <p:spPr bwMode="auto">
            <a:xfrm>
              <a:off x="3100" y="1584"/>
              <a:ext cx="2055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D885E3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D885E3"/>
                </a:buClr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D885E3"/>
                </a:buClr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D885E3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885E3"/>
                </a:buClr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2000" b="1">
                  <a:latin typeface="Courier New" panose="02070309020205020404" pitchFamily="49" charset="0"/>
                </a:rPr>
                <a:t>names[0] = "Bill";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2000" b="1">
                  <a:latin typeface="Courier New" panose="02070309020205020404" pitchFamily="49" charset="0"/>
                </a:rPr>
                <a:t>names[1] = "Susan";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2000" b="1">
                  <a:latin typeface="Courier New" panose="02070309020205020404" pitchFamily="49" charset="0"/>
                </a:rPr>
                <a:t>names[2] = "Steven";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2000" b="1">
                  <a:latin typeface="Courier New" panose="02070309020205020404" pitchFamily="49" charset="0"/>
                </a:rPr>
                <a:t>names[3] = "Jean";</a:t>
              </a:r>
            </a:p>
          </p:txBody>
        </p:sp>
        <p:grpSp>
          <p:nvGrpSpPr>
            <p:cNvPr id="141331" name="Group 28"/>
            <p:cNvGrpSpPr>
              <a:grpSpLocks/>
            </p:cNvGrpSpPr>
            <p:nvPr/>
          </p:nvGrpSpPr>
          <p:grpSpPr bwMode="auto">
            <a:xfrm>
              <a:off x="2352" y="2784"/>
              <a:ext cx="864" cy="960"/>
              <a:chOff x="2352" y="2784"/>
              <a:chExt cx="864" cy="960"/>
            </a:xfrm>
          </p:grpSpPr>
          <p:grpSp>
            <p:nvGrpSpPr>
              <p:cNvPr id="141332" name="Group 18"/>
              <p:cNvGrpSpPr>
                <a:grpSpLocks/>
              </p:cNvGrpSpPr>
              <p:nvPr/>
            </p:nvGrpSpPr>
            <p:grpSpPr bwMode="auto">
              <a:xfrm>
                <a:off x="2688" y="2784"/>
                <a:ext cx="528" cy="960"/>
                <a:chOff x="1872" y="2736"/>
                <a:chExt cx="528" cy="960"/>
              </a:xfrm>
            </p:grpSpPr>
            <p:sp>
              <p:nvSpPr>
                <p:cNvPr id="141337" name="Rectangle 19"/>
                <p:cNvSpPr>
                  <a:spLocks noChangeArrowheads="1"/>
                </p:cNvSpPr>
                <p:nvPr/>
              </p:nvSpPr>
              <p:spPr bwMode="auto">
                <a:xfrm>
                  <a:off x="1872" y="2736"/>
                  <a:ext cx="52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D885E3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D885E3"/>
                    </a:buClr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D885E3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D885E3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sz="2000"/>
                    <a:t>“Bill”</a:t>
                  </a:r>
                </a:p>
              </p:txBody>
            </p:sp>
            <p:sp>
              <p:nvSpPr>
                <p:cNvPr id="141338" name="Rectangle 20"/>
                <p:cNvSpPr>
                  <a:spLocks noChangeArrowheads="1"/>
                </p:cNvSpPr>
                <p:nvPr/>
              </p:nvSpPr>
              <p:spPr bwMode="auto">
                <a:xfrm>
                  <a:off x="1872" y="2976"/>
                  <a:ext cx="52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D885E3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D885E3"/>
                    </a:buClr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D885E3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D885E3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sz="2000"/>
                    <a:t>“Susan”</a:t>
                  </a:r>
                </a:p>
              </p:txBody>
            </p:sp>
            <p:sp>
              <p:nvSpPr>
                <p:cNvPr id="141339" name="Rectangle 21"/>
                <p:cNvSpPr>
                  <a:spLocks noChangeArrowheads="1"/>
                </p:cNvSpPr>
                <p:nvPr/>
              </p:nvSpPr>
              <p:spPr bwMode="auto">
                <a:xfrm>
                  <a:off x="1872" y="3216"/>
                  <a:ext cx="52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D885E3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D885E3"/>
                    </a:buClr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D885E3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D885E3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sz="2000"/>
                    <a:t>“Steven”</a:t>
                  </a:r>
                </a:p>
              </p:txBody>
            </p:sp>
            <p:sp>
              <p:nvSpPr>
                <p:cNvPr id="141340" name="Rectangle 22"/>
                <p:cNvSpPr>
                  <a:spLocks noChangeArrowheads="1"/>
                </p:cNvSpPr>
                <p:nvPr/>
              </p:nvSpPr>
              <p:spPr bwMode="auto">
                <a:xfrm>
                  <a:off x="1872" y="3456"/>
                  <a:ext cx="52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D885E3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D885E3"/>
                    </a:buClr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D885E3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D885E3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D885E3"/>
                    </a:buClr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sz="2000"/>
                    <a:t>“Jean”</a:t>
                  </a:r>
                </a:p>
              </p:txBody>
            </p:sp>
          </p:grpSp>
          <p:cxnSp>
            <p:nvCxnSpPr>
              <p:cNvPr id="141333" name="AutoShape 23"/>
              <p:cNvCxnSpPr>
                <a:cxnSpLocks noChangeShapeType="1"/>
                <a:stCxn id="141319" idx="3"/>
                <a:endCxn id="141337" idx="1"/>
              </p:cNvCxnSpPr>
              <p:nvPr/>
            </p:nvCxnSpPr>
            <p:spPr bwMode="auto">
              <a:xfrm>
                <a:off x="2352" y="2904"/>
                <a:ext cx="336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1334" name="AutoShape 24"/>
              <p:cNvCxnSpPr>
                <a:cxnSpLocks noChangeShapeType="1"/>
                <a:stCxn id="141320" idx="3"/>
                <a:endCxn id="141338" idx="1"/>
              </p:cNvCxnSpPr>
              <p:nvPr/>
            </p:nvCxnSpPr>
            <p:spPr bwMode="auto">
              <a:xfrm>
                <a:off x="2352" y="3144"/>
                <a:ext cx="336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1335" name="AutoShape 25"/>
              <p:cNvCxnSpPr>
                <a:cxnSpLocks noChangeShapeType="1"/>
                <a:stCxn id="141321" idx="3"/>
                <a:endCxn id="141339" idx="1"/>
              </p:cNvCxnSpPr>
              <p:nvPr/>
            </p:nvCxnSpPr>
            <p:spPr bwMode="auto">
              <a:xfrm>
                <a:off x="2352" y="3384"/>
                <a:ext cx="336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1336" name="AutoShape 26"/>
              <p:cNvCxnSpPr>
                <a:cxnSpLocks noChangeShapeType="1"/>
                <a:stCxn id="141322" idx="3"/>
                <a:endCxn id="141340" idx="1"/>
              </p:cNvCxnSpPr>
              <p:nvPr/>
            </p:nvCxnSpPr>
            <p:spPr bwMode="auto">
              <a:xfrm>
                <a:off x="2352" y="3624"/>
                <a:ext cx="336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41325" name="Text Box 30"/>
          <p:cNvSpPr txBox="1">
            <a:spLocks noChangeArrowheads="1"/>
          </p:cNvSpPr>
          <p:nvPr/>
        </p:nvSpPr>
        <p:spPr bwMode="auto">
          <a:xfrm>
            <a:off x="1600200" y="4800600"/>
            <a:ext cx="1387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names[1]</a:t>
            </a:r>
          </a:p>
        </p:txBody>
      </p:sp>
      <p:sp>
        <p:nvSpPr>
          <p:cNvPr id="141326" name="Text Box 31"/>
          <p:cNvSpPr txBox="1">
            <a:spLocks noChangeArrowheads="1"/>
          </p:cNvSpPr>
          <p:nvPr/>
        </p:nvSpPr>
        <p:spPr bwMode="auto">
          <a:xfrm>
            <a:off x="1600200" y="4419600"/>
            <a:ext cx="1387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names[0]</a:t>
            </a:r>
          </a:p>
        </p:txBody>
      </p:sp>
      <p:sp>
        <p:nvSpPr>
          <p:cNvPr id="141327" name="Text Box 32"/>
          <p:cNvSpPr txBox="1">
            <a:spLocks noChangeArrowheads="1"/>
          </p:cNvSpPr>
          <p:nvPr/>
        </p:nvSpPr>
        <p:spPr bwMode="auto">
          <a:xfrm>
            <a:off x="1600200" y="5562600"/>
            <a:ext cx="1387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names[3]</a:t>
            </a:r>
          </a:p>
        </p:txBody>
      </p:sp>
      <p:sp>
        <p:nvSpPr>
          <p:cNvPr id="141328" name="Text Box 33"/>
          <p:cNvSpPr txBox="1">
            <a:spLocks noChangeArrowheads="1"/>
          </p:cNvSpPr>
          <p:nvPr/>
        </p:nvSpPr>
        <p:spPr bwMode="auto">
          <a:xfrm>
            <a:off x="1600200" y="5181600"/>
            <a:ext cx="1387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names[2]</a:t>
            </a:r>
          </a:p>
        </p:txBody>
      </p:sp>
      <p:sp>
        <p:nvSpPr>
          <p:cNvPr id="28" name="Text Box 47"/>
          <p:cNvSpPr txBox="1">
            <a:spLocks noChangeArrowheads="1"/>
          </p:cNvSpPr>
          <p:nvPr/>
        </p:nvSpPr>
        <p:spPr bwMode="auto">
          <a:xfrm>
            <a:off x="5867400" y="4191000"/>
            <a:ext cx="25146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/>
              <a:t>The array is an array of references to </a:t>
            </a:r>
            <a:r>
              <a:rPr lang="en-US" sz="2400" b="1">
                <a:latin typeface="Courier New" panose="02070309020205020404" pitchFamily="49" charset="0"/>
              </a:rPr>
              <a:t>String</a:t>
            </a:r>
            <a:r>
              <a:rPr lang="en-US" sz="2400"/>
              <a:t> objects. All are initially </a:t>
            </a:r>
            <a:r>
              <a:rPr lang="en-US" sz="2400" b="1"/>
              <a:t>null</a:t>
            </a:r>
            <a:r>
              <a:rPr lang="en-US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2DD11BD9-C973-45AD-9AFB-20C5F1A3C14C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Calling </a:t>
            </a:r>
            <a:r>
              <a:rPr lang="en-US" b="1" smtClean="0">
                <a:latin typeface="Courier New" panose="02070309020205020404" pitchFamily="49" charset="0"/>
              </a:rPr>
              <a:t>String</a:t>
            </a:r>
            <a:r>
              <a:rPr lang="en-US" smtClean="0"/>
              <a:t> Methods On Array Elements</a:t>
            </a:r>
          </a:p>
        </p:txBody>
      </p:sp>
      <p:sp>
        <p:nvSpPr>
          <p:cNvPr id="1423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524000"/>
            <a:ext cx="80010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smtClean="0">
                <a:latin typeface="Courier New" panose="02070309020205020404" pitchFamily="49" charset="0"/>
              </a:rPr>
              <a:t>String</a:t>
            </a:r>
            <a:r>
              <a:rPr lang="en-US" sz="2400" smtClean="0"/>
              <a:t> objects have several methods, including: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latin typeface="Courier New" panose="02070309020205020404" pitchFamily="49" charset="0"/>
              </a:rPr>
              <a:t>toUpperCase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latin typeface="Courier New" panose="02070309020205020404" pitchFamily="49" charset="0"/>
              </a:rPr>
              <a:t>compareTo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latin typeface="Courier New" panose="02070309020205020404" pitchFamily="49" charset="0"/>
              </a:rPr>
              <a:t>equals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latin typeface="Courier New" panose="02070309020205020404" pitchFamily="49" charset="0"/>
              </a:rPr>
              <a:t>charAt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Each element of a </a:t>
            </a:r>
            <a:r>
              <a:rPr lang="en-US" sz="2400" b="1" smtClean="0">
                <a:latin typeface="Courier New" panose="02070309020205020404" pitchFamily="49" charset="0"/>
              </a:rPr>
              <a:t>String</a:t>
            </a:r>
            <a:r>
              <a:rPr lang="en-US" sz="2400" smtClean="0"/>
              <a:t> array is a </a:t>
            </a:r>
            <a:r>
              <a:rPr lang="en-US" sz="2400" b="1" smtClean="0">
                <a:latin typeface="Courier New" panose="02070309020205020404" pitchFamily="49" charset="0"/>
              </a:rPr>
              <a:t>String</a:t>
            </a:r>
            <a:r>
              <a:rPr lang="en-US" sz="2400" smtClean="0"/>
              <a:t> object.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Methods can be called by using the array name and index as before.</a:t>
            </a:r>
            <a:br>
              <a:rPr lang="en-US" sz="2400" smtClean="0"/>
            </a:br>
            <a:endParaRPr lang="en-US" sz="2400" smtClean="0"/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System.out.println(names[0].toUpperCase());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char letter = names[3].charAt(0);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2D5D9F05-FE7E-4D83-B5C9-D9C083B906B2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443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anose="02070309020205020404" pitchFamily="49" charset="0"/>
              </a:rPr>
              <a:t>length</a:t>
            </a:r>
            <a:r>
              <a:rPr lang="en-US" sz="3200" smtClean="0"/>
              <a:t> Field &amp; The </a:t>
            </a:r>
            <a:r>
              <a:rPr lang="en-US" sz="3200" b="1" smtClean="0">
                <a:latin typeface="Courier New" panose="02070309020205020404" pitchFamily="49" charset="0"/>
              </a:rPr>
              <a:t>length()</a:t>
            </a:r>
            <a:r>
              <a:rPr lang="en-US" sz="3200" smtClean="0"/>
              <a:t> Method</a:t>
            </a:r>
          </a:p>
        </p:txBody>
      </p:sp>
      <p:sp>
        <p:nvSpPr>
          <p:cNvPr id="1443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534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Arrays have a </a:t>
            </a:r>
            <a:r>
              <a:rPr lang="en-US" sz="2800" b="1" smtClean="0">
                <a:latin typeface="Courier New" panose="02070309020205020404" pitchFamily="49" charset="0"/>
              </a:rPr>
              <a:t>final</a:t>
            </a:r>
            <a:r>
              <a:rPr lang="en-US" sz="2800" b="1" smtClean="0"/>
              <a:t> field</a:t>
            </a:r>
            <a:r>
              <a:rPr lang="en-US" sz="2800" smtClean="0"/>
              <a:t> named </a:t>
            </a:r>
            <a:r>
              <a:rPr lang="en-US" sz="2800" b="1" smtClean="0">
                <a:solidFill>
                  <a:srgbClr val="00FF00"/>
                </a:solidFill>
                <a:latin typeface="Courier New" panose="02070309020205020404" pitchFamily="49" charset="0"/>
              </a:rPr>
              <a:t>length</a:t>
            </a:r>
            <a:r>
              <a:rPr lang="en-US" sz="280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String objects have a </a:t>
            </a:r>
            <a:r>
              <a:rPr lang="en-US" sz="2800" b="1" smtClean="0"/>
              <a:t>method </a:t>
            </a:r>
            <a:r>
              <a:rPr lang="en-US" sz="2800" smtClean="0"/>
              <a:t>named </a:t>
            </a:r>
            <a:r>
              <a:rPr lang="en-US" sz="28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length()</a:t>
            </a:r>
            <a:r>
              <a:rPr lang="en-US" sz="280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To display the length of each string held in a </a:t>
            </a:r>
            <a:r>
              <a:rPr lang="en-US" sz="2800" b="1" smtClean="0">
                <a:latin typeface="Courier New" panose="02070309020205020404" pitchFamily="49" charset="0"/>
              </a:rPr>
              <a:t>String</a:t>
            </a:r>
            <a:r>
              <a:rPr lang="en-US" sz="2800" smtClean="0"/>
              <a:t> array:</a:t>
            </a:r>
            <a:r>
              <a:rPr lang="en-US" sz="2400" smtClean="0"/>
              <a:t/>
            </a:r>
            <a:br>
              <a:rPr lang="en-US" sz="2400" smtClean="0"/>
            </a:br>
            <a:endParaRPr lang="en-US" sz="240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for (int i = 0; i &lt; names.</a:t>
            </a:r>
            <a:r>
              <a:rPr lang="en-US" sz="2000" b="1" smtClean="0">
                <a:solidFill>
                  <a:srgbClr val="00FF00"/>
                </a:solidFill>
                <a:latin typeface="Courier New" panose="02070309020205020404" pitchFamily="49" charset="0"/>
              </a:rPr>
              <a:t>length</a:t>
            </a:r>
            <a:r>
              <a:rPr lang="en-US" sz="2000" b="1" smtClean="0">
                <a:latin typeface="Courier New" panose="02070309020205020404" pitchFamily="49" charset="0"/>
              </a:rPr>
              <a:t>; i++)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  System.out.println(names[i].</a:t>
            </a:r>
            <a:r>
              <a:rPr lang="en-US" sz="20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length()</a:t>
            </a:r>
            <a:r>
              <a:rPr lang="en-US" sz="2000" b="1" smtClean="0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000" b="1" smtClean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smtClean="0">
                <a:latin typeface="Courier New" panose="02070309020205020404" pitchFamily="49" charset="0"/>
              </a:rPr>
              <a:t>names.</a:t>
            </a:r>
            <a:r>
              <a:rPr lang="en-US" sz="2400" b="1" smtClean="0">
                <a:solidFill>
                  <a:srgbClr val="00FF00"/>
                </a:solidFill>
                <a:latin typeface="Courier New" panose="02070309020205020404" pitchFamily="49" charset="0"/>
              </a:rPr>
              <a:t>length </a:t>
            </a:r>
            <a:r>
              <a:rPr lang="en-US" sz="2400" smtClean="0"/>
              <a:t>is the number of elements in </a:t>
            </a:r>
            <a:r>
              <a:rPr lang="en-US" sz="2400" b="1" smtClean="0">
                <a:latin typeface="Courier New" panose="02070309020205020404" pitchFamily="49" charset="0"/>
              </a:rPr>
              <a:t>String</a:t>
            </a:r>
            <a:r>
              <a:rPr lang="en-US" sz="2400" smtClean="0"/>
              <a:t> array </a:t>
            </a:r>
            <a:r>
              <a:rPr lang="en-US" sz="2400" b="1" smtClean="0"/>
              <a:t>names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 smtClean="0">
                <a:latin typeface="Courier New" panose="02070309020205020404" pitchFamily="49" charset="0"/>
              </a:rPr>
              <a:t>names[i].</a:t>
            </a:r>
            <a:r>
              <a:rPr lang="en-US" sz="2400" b="1" smtClean="0">
                <a:solidFill>
                  <a:srgbClr val="FF3300"/>
                </a:solidFill>
                <a:latin typeface="Courier New" panose="02070309020205020404" pitchFamily="49" charset="0"/>
              </a:rPr>
              <a:t>length() </a:t>
            </a:r>
            <a:r>
              <a:rPr lang="en-US" sz="2400" smtClean="0"/>
              <a:t>is the number of characters in </a:t>
            </a:r>
            <a:r>
              <a:rPr lang="en-US" sz="2400" b="1" smtClean="0">
                <a:latin typeface="Courier New" panose="02070309020205020404" pitchFamily="49" charset="0"/>
              </a:rPr>
              <a:t>String</a:t>
            </a:r>
            <a:r>
              <a:rPr lang="en-US" sz="2400" smtClean="0"/>
              <a:t> </a:t>
            </a:r>
            <a:r>
              <a:rPr lang="en-US" sz="2400" b="1" smtClean="0"/>
              <a:t>names[i]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B909B581-70FA-4C0C-B067-778BFAECEECB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464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anose="02070309020205020404" pitchFamily="49" charset="0"/>
              </a:rPr>
              <a:t>length</a:t>
            </a:r>
            <a:r>
              <a:rPr lang="en-US" sz="3200" smtClean="0"/>
              <a:t> Field &amp; The </a:t>
            </a:r>
            <a:r>
              <a:rPr lang="en-US" sz="3200" b="1" smtClean="0">
                <a:latin typeface="Courier New" panose="02070309020205020404" pitchFamily="49" charset="0"/>
              </a:rPr>
              <a:t>length()</a:t>
            </a:r>
            <a:r>
              <a:rPr lang="en-US" sz="3200" smtClean="0"/>
              <a:t> Method</a:t>
            </a:r>
          </a:p>
        </p:txBody>
      </p:sp>
      <p:sp>
        <p:nvSpPr>
          <p:cNvPr id="1464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534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An array’s </a:t>
            </a:r>
            <a:r>
              <a:rPr lang="en-US" sz="2800" b="1" smtClean="0">
                <a:latin typeface="Courier New" panose="02070309020205020404" pitchFamily="49" charset="0"/>
              </a:rPr>
              <a:t>length</a:t>
            </a:r>
            <a:r>
              <a:rPr lang="en-US" sz="2800" smtClean="0"/>
              <a:t> is a </a:t>
            </a:r>
            <a:r>
              <a:rPr lang="en-US" sz="2800" b="1" smtClean="0"/>
              <a:t>field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You </a:t>
            </a:r>
            <a:r>
              <a:rPr lang="en-US" sz="2400" u="sng" smtClean="0"/>
              <a:t>do not</a:t>
            </a:r>
            <a:r>
              <a:rPr lang="en-US" sz="2400" smtClean="0"/>
              <a:t> write a set of parentheses after its name.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 </a:t>
            </a:r>
            <a:r>
              <a:rPr lang="en-US" sz="2800" b="1" smtClean="0">
                <a:latin typeface="Courier New" panose="02070309020205020404" pitchFamily="49" charset="0"/>
              </a:rPr>
              <a:t>String</a:t>
            </a:r>
            <a:r>
              <a:rPr lang="en-US" sz="2800" b="1" smtClean="0"/>
              <a:t>’s</a:t>
            </a:r>
            <a:r>
              <a:rPr lang="en-US" sz="2800" smtClean="0"/>
              <a:t> </a:t>
            </a:r>
            <a:r>
              <a:rPr lang="en-US" sz="2800" b="1" smtClean="0">
                <a:latin typeface="Courier New" panose="02070309020205020404" pitchFamily="49" charset="0"/>
              </a:rPr>
              <a:t>length()</a:t>
            </a:r>
            <a:r>
              <a:rPr lang="en-US" sz="2800" smtClean="0"/>
              <a:t> is a </a:t>
            </a:r>
            <a:r>
              <a:rPr lang="en-US" sz="2800" b="1" smtClean="0"/>
              <a:t>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You </a:t>
            </a:r>
            <a:r>
              <a:rPr lang="en-US" sz="2400" u="sng" smtClean="0"/>
              <a:t>do</a:t>
            </a:r>
            <a:r>
              <a:rPr lang="en-US" sz="2400" smtClean="0"/>
              <a:t> write the parentheses after the name of the </a:t>
            </a:r>
            <a:r>
              <a:rPr lang="en-US" sz="2400" b="1" smtClean="0">
                <a:latin typeface="Courier New" panose="02070309020205020404" pitchFamily="49" charset="0"/>
              </a:rPr>
              <a:t>String</a:t>
            </a:r>
            <a:r>
              <a:rPr lang="en-US" sz="2400" smtClean="0"/>
              <a:t> class’s </a:t>
            </a:r>
            <a:r>
              <a:rPr lang="en-US" sz="2400" b="1" smtClean="0">
                <a:latin typeface="Courier New" panose="02070309020205020404" pitchFamily="49" charset="0"/>
              </a:rPr>
              <a:t>length()</a:t>
            </a:r>
            <a:r>
              <a:rPr lang="en-US" sz="2400" smtClean="0"/>
              <a:t> method.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3F13C672-5667-4A50-BEF7-34C67744C723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Arrays of Objects</a:t>
            </a:r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294688" cy="1474788"/>
          </a:xfrm>
        </p:spPr>
        <p:txBody>
          <a:bodyPr/>
          <a:lstStyle/>
          <a:p>
            <a:pPr eaLnBrk="1" hangingPunct="1"/>
            <a:r>
              <a:rPr lang="en-US" sz="2400" smtClean="0"/>
              <a:t>Because </a:t>
            </a:r>
            <a:r>
              <a:rPr lang="en-US" sz="2400" b="1" smtClean="0">
                <a:latin typeface="Courier New" panose="02070309020205020404" pitchFamily="49" charset="0"/>
              </a:rPr>
              <a:t>String</a:t>
            </a:r>
            <a:r>
              <a:rPr lang="en-US" sz="2400" b="1" smtClean="0"/>
              <a:t>s</a:t>
            </a:r>
            <a:r>
              <a:rPr lang="en-US" sz="2400" smtClean="0"/>
              <a:t> are objects, we know that arrays can contain objects.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latin typeface="Courier New" panose="02070309020205020404" pitchFamily="49" charset="0"/>
              </a:rPr>
              <a:t>BankAccount[] accounts = new BankAccount[5];</a:t>
            </a:r>
          </a:p>
        </p:txBody>
      </p:sp>
      <p:sp>
        <p:nvSpPr>
          <p:cNvPr id="148485" name="Text Box 28"/>
          <p:cNvSpPr txBox="1">
            <a:spLocks noChangeArrowheads="1"/>
          </p:cNvSpPr>
          <p:nvPr/>
        </p:nvSpPr>
        <p:spPr bwMode="auto">
          <a:xfrm>
            <a:off x="265113" y="3063875"/>
            <a:ext cx="4119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The </a:t>
            </a:r>
            <a:r>
              <a:rPr lang="en-US" sz="1800" b="1">
                <a:latin typeface="Courier New" panose="02070309020205020404" pitchFamily="49" charset="0"/>
              </a:rPr>
              <a:t>accounts</a:t>
            </a:r>
            <a:r>
              <a:rPr lang="en-US" sz="1800"/>
              <a:t> variable holds the address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 of an </a:t>
            </a:r>
            <a:r>
              <a:rPr lang="en-US" sz="1800" b="1">
                <a:latin typeface="Courier New" panose="02070309020205020404" pitchFamily="49" charset="0"/>
              </a:rPr>
              <a:t>BankAccount</a:t>
            </a:r>
            <a:r>
              <a:rPr lang="en-US" sz="1800"/>
              <a:t> array.</a:t>
            </a:r>
          </a:p>
        </p:txBody>
      </p:sp>
      <p:sp>
        <p:nvSpPr>
          <p:cNvPr id="148486" name="Rectangle 30"/>
          <p:cNvSpPr>
            <a:spLocks noChangeArrowheads="1"/>
          </p:cNvSpPr>
          <p:nvPr/>
        </p:nvSpPr>
        <p:spPr bwMode="auto">
          <a:xfrm>
            <a:off x="1828800" y="3810000"/>
            <a:ext cx="990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/>
              <a:t>Address</a:t>
            </a:r>
          </a:p>
        </p:txBody>
      </p:sp>
      <p:sp>
        <p:nvSpPr>
          <p:cNvPr id="148487" name="Rectangle 31"/>
          <p:cNvSpPr>
            <a:spLocks noChangeArrowheads="1"/>
          </p:cNvSpPr>
          <p:nvPr/>
        </p:nvSpPr>
        <p:spPr bwMode="auto">
          <a:xfrm>
            <a:off x="2971800" y="44196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/>
              <a:t>null</a:t>
            </a:r>
          </a:p>
        </p:txBody>
      </p:sp>
      <p:sp>
        <p:nvSpPr>
          <p:cNvPr id="148488" name="Rectangle 32"/>
          <p:cNvSpPr>
            <a:spLocks noChangeArrowheads="1"/>
          </p:cNvSpPr>
          <p:nvPr/>
        </p:nvSpPr>
        <p:spPr bwMode="auto">
          <a:xfrm>
            <a:off x="2971800" y="48006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/>
              <a:t>null</a:t>
            </a:r>
          </a:p>
        </p:txBody>
      </p:sp>
      <p:sp>
        <p:nvSpPr>
          <p:cNvPr id="148489" name="Rectangle 33"/>
          <p:cNvSpPr>
            <a:spLocks noChangeArrowheads="1"/>
          </p:cNvSpPr>
          <p:nvPr/>
        </p:nvSpPr>
        <p:spPr bwMode="auto">
          <a:xfrm>
            <a:off x="2971800" y="51816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/>
              <a:t>null</a:t>
            </a:r>
          </a:p>
        </p:txBody>
      </p:sp>
      <p:sp>
        <p:nvSpPr>
          <p:cNvPr id="148490" name="Rectangle 34"/>
          <p:cNvSpPr>
            <a:spLocks noChangeArrowheads="1"/>
          </p:cNvSpPr>
          <p:nvPr/>
        </p:nvSpPr>
        <p:spPr bwMode="auto">
          <a:xfrm>
            <a:off x="2971800" y="55626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/>
              <a:t>null</a:t>
            </a:r>
          </a:p>
        </p:txBody>
      </p:sp>
      <p:sp>
        <p:nvSpPr>
          <p:cNvPr id="148491" name="Text Box 35"/>
          <p:cNvSpPr txBox="1">
            <a:spLocks noChangeArrowheads="1"/>
          </p:cNvSpPr>
          <p:nvPr/>
        </p:nvSpPr>
        <p:spPr bwMode="auto">
          <a:xfrm>
            <a:off x="1143000" y="4800600"/>
            <a:ext cx="1844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accounts[1]</a:t>
            </a:r>
          </a:p>
        </p:txBody>
      </p:sp>
      <p:sp>
        <p:nvSpPr>
          <p:cNvPr id="148492" name="Text Box 36"/>
          <p:cNvSpPr txBox="1">
            <a:spLocks noChangeArrowheads="1"/>
          </p:cNvSpPr>
          <p:nvPr/>
        </p:nvSpPr>
        <p:spPr bwMode="auto">
          <a:xfrm>
            <a:off x="1143000" y="4419600"/>
            <a:ext cx="1844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accounts[0]</a:t>
            </a:r>
          </a:p>
        </p:txBody>
      </p:sp>
      <p:sp>
        <p:nvSpPr>
          <p:cNvPr id="148493" name="Text Box 37"/>
          <p:cNvSpPr txBox="1">
            <a:spLocks noChangeArrowheads="1"/>
          </p:cNvSpPr>
          <p:nvPr/>
        </p:nvSpPr>
        <p:spPr bwMode="auto">
          <a:xfrm>
            <a:off x="990600" y="5562600"/>
            <a:ext cx="1997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accounts[3]</a:t>
            </a:r>
          </a:p>
        </p:txBody>
      </p:sp>
      <p:sp>
        <p:nvSpPr>
          <p:cNvPr id="148494" name="Text Box 38"/>
          <p:cNvSpPr txBox="1">
            <a:spLocks noChangeArrowheads="1"/>
          </p:cNvSpPr>
          <p:nvPr/>
        </p:nvSpPr>
        <p:spPr bwMode="auto">
          <a:xfrm>
            <a:off x="1066800" y="5181600"/>
            <a:ext cx="192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accounts[2]</a:t>
            </a:r>
          </a:p>
        </p:txBody>
      </p:sp>
      <p:cxnSp>
        <p:nvCxnSpPr>
          <p:cNvPr id="148495" name="AutoShape 39"/>
          <p:cNvCxnSpPr>
            <a:cxnSpLocks noChangeShapeType="1"/>
            <a:stCxn id="148486" idx="3"/>
            <a:endCxn id="148487" idx="0"/>
          </p:cNvCxnSpPr>
          <p:nvPr/>
        </p:nvCxnSpPr>
        <p:spPr bwMode="auto">
          <a:xfrm>
            <a:off x="2819400" y="4000500"/>
            <a:ext cx="609600" cy="4191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496" name="Rectangle 45"/>
          <p:cNvSpPr>
            <a:spLocks noChangeArrowheads="1"/>
          </p:cNvSpPr>
          <p:nvPr/>
        </p:nvSpPr>
        <p:spPr bwMode="auto">
          <a:xfrm>
            <a:off x="2971800" y="59436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/>
              <a:t>null</a:t>
            </a:r>
          </a:p>
        </p:txBody>
      </p:sp>
      <p:sp>
        <p:nvSpPr>
          <p:cNvPr id="148497" name="Text Box 46"/>
          <p:cNvSpPr txBox="1">
            <a:spLocks noChangeArrowheads="1"/>
          </p:cNvSpPr>
          <p:nvPr/>
        </p:nvSpPr>
        <p:spPr bwMode="auto">
          <a:xfrm>
            <a:off x="914400" y="5943600"/>
            <a:ext cx="2073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accounts[4]</a:t>
            </a:r>
          </a:p>
        </p:txBody>
      </p:sp>
      <p:sp>
        <p:nvSpPr>
          <p:cNvPr id="148498" name="Text Box 47"/>
          <p:cNvSpPr txBox="1">
            <a:spLocks noChangeArrowheads="1"/>
          </p:cNvSpPr>
          <p:nvPr/>
        </p:nvSpPr>
        <p:spPr bwMode="auto">
          <a:xfrm>
            <a:off x="4953000" y="3505200"/>
            <a:ext cx="25146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400"/>
              <a:t>The array is an array of references to </a:t>
            </a:r>
            <a:r>
              <a:rPr lang="en-US" sz="2400" b="1">
                <a:latin typeface="Courier New" panose="02070309020205020404" pitchFamily="49" charset="0"/>
              </a:rPr>
              <a:t>BankAccount</a:t>
            </a:r>
            <a:r>
              <a:rPr lang="en-US" sz="2400"/>
              <a:t> objects. All are initially </a:t>
            </a:r>
            <a:r>
              <a:rPr lang="en-US" sz="2400" b="1"/>
              <a:t>null</a:t>
            </a:r>
            <a:r>
              <a:rPr lang="en-US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3198F0F5-712A-4DA9-BD07-99740BB40F01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505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Arrays of Objects</a:t>
            </a:r>
          </a:p>
        </p:txBody>
      </p:sp>
      <p:sp>
        <p:nvSpPr>
          <p:cNvPr id="1505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8294688" cy="14747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Each element needs to be initialized.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for (int i = 0; i &lt; accounts.length; i++)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    accounts[i] = new BankAccount();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solidFill>
                  <a:srgbClr val="000000"/>
                </a:solidFill>
              </a:rPr>
              <a:t>The default constructor is used; each </a:t>
            </a:r>
            <a:r>
              <a:rPr lang="en-US" sz="2400" b="1" smtClean="0">
                <a:solidFill>
                  <a:srgbClr val="000000"/>
                </a:solidFill>
              </a:rPr>
              <a:t>BankAccount</a:t>
            </a:r>
            <a:r>
              <a:rPr lang="en-US" sz="2400" smtClean="0">
                <a:solidFill>
                  <a:srgbClr val="000000"/>
                </a:solidFill>
              </a:rPr>
              <a:t> object has a balance of 0.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1800" b="1" smtClean="0">
              <a:latin typeface="Courier New" panose="02070309020205020404" pitchFamily="49" charset="0"/>
            </a:endParaRPr>
          </a:p>
        </p:txBody>
      </p:sp>
      <p:sp>
        <p:nvSpPr>
          <p:cNvPr id="150533" name="Text Box 4"/>
          <p:cNvSpPr txBox="1">
            <a:spLocks noChangeArrowheads="1"/>
          </p:cNvSpPr>
          <p:nvPr/>
        </p:nvSpPr>
        <p:spPr bwMode="auto">
          <a:xfrm>
            <a:off x="376238" y="3163888"/>
            <a:ext cx="3897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The </a:t>
            </a:r>
            <a:r>
              <a:rPr lang="en-US" sz="1800" b="1" i="1"/>
              <a:t>accounts</a:t>
            </a:r>
            <a:r>
              <a:rPr lang="en-US" sz="1800"/>
              <a:t> variable holds the address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 of a </a:t>
            </a:r>
            <a:r>
              <a:rPr lang="en-US" sz="1800" b="1"/>
              <a:t>BankAccount</a:t>
            </a:r>
            <a:r>
              <a:rPr lang="en-US" sz="1800"/>
              <a:t> array.</a:t>
            </a:r>
          </a:p>
        </p:txBody>
      </p:sp>
      <p:sp>
        <p:nvSpPr>
          <p:cNvPr id="150534" name="Rectangle 5"/>
          <p:cNvSpPr>
            <a:spLocks noChangeArrowheads="1"/>
          </p:cNvSpPr>
          <p:nvPr/>
        </p:nvSpPr>
        <p:spPr bwMode="auto">
          <a:xfrm>
            <a:off x="1828800" y="3886200"/>
            <a:ext cx="990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sp>
        <p:nvSpPr>
          <p:cNvPr id="150535" name="Rectangle 6"/>
          <p:cNvSpPr>
            <a:spLocks noChangeArrowheads="1"/>
          </p:cNvSpPr>
          <p:nvPr/>
        </p:nvSpPr>
        <p:spPr bwMode="auto">
          <a:xfrm>
            <a:off x="2971800" y="44958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sp>
        <p:nvSpPr>
          <p:cNvPr id="150536" name="Rectangle 7"/>
          <p:cNvSpPr>
            <a:spLocks noChangeArrowheads="1"/>
          </p:cNvSpPr>
          <p:nvPr/>
        </p:nvSpPr>
        <p:spPr bwMode="auto">
          <a:xfrm>
            <a:off x="2971800" y="48768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sp>
        <p:nvSpPr>
          <p:cNvPr id="150537" name="Rectangle 8"/>
          <p:cNvSpPr>
            <a:spLocks noChangeArrowheads="1"/>
          </p:cNvSpPr>
          <p:nvPr/>
        </p:nvSpPr>
        <p:spPr bwMode="auto">
          <a:xfrm>
            <a:off x="2971800" y="52578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sp>
        <p:nvSpPr>
          <p:cNvPr id="150538" name="Rectangle 9"/>
          <p:cNvSpPr>
            <a:spLocks noChangeArrowheads="1"/>
          </p:cNvSpPr>
          <p:nvPr/>
        </p:nvSpPr>
        <p:spPr bwMode="auto">
          <a:xfrm>
            <a:off x="2971800" y="56388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cxnSp>
        <p:nvCxnSpPr>
          <p:cNvPr id="150539" name="AutoShape 14"/>
          <p:cNvCxnSpPr>
            <a:cxnSpLocks noChangeShapeType="1"/>
            <a:stCxn id="150534" idx="3"/>
            <a:endCxn id="150535" idx="0"/>
          </p:cNvCxnSpPr>
          <p:nvPr/>
        </p:nvCxnSpPr>
        <p:spPr bwMode="auto">
          <a:xfrm>
            <a:off x="2819400" y="4076700"/>
            <a:ext cx="609600" cy="4191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0540" name="Rectangle 40"/>
          <p:cNvSpPr>
            <a:spLocks noChangeArrowheads="1"/>
          </p:cNvSpPr>
          <p:nvPr/>
        </p:nvSpPr>
        <p:spPr bwMode="auto">
          <a:xfrm>
            <a:off x="2971800" y="6019800"/>
            <a:ext cx="914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/>
              <a:t>Address</a:t>
            </a:r>
          </a:p>
        </p:txBody>
      </p:sp>
      <p:cxnSp>
        <p:nvCxnSpPr>
          <p:cNvPr id="150541" name="AutoShape 43"/>
          <p:cNvCxnSpPr>
            <a:cxnSpLocks noChangeShapeType="1"/>
            <a:stCxn id="150540" idx="3"/>
          </p:cNvCxnSpPr>
          <p:nvPr/>
        </p:nvCxnSpPr>
        <p:spPr bwMode="auto">
          <a:xfrm flipV="1">
            <a:off x="3886200" y="5935663"/>
            <a:ext cx="1828800" cy="2746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542" name="AutoShape 44"/>
          <p:cNvCxnSpPr>
            <a:cxnSpLocks noChangeShapeType="1"/>
            <a:stCxn id="150538" idx="3"/>
          </p:cNvCxnSpPr>
          <p:nvPr/>
        </p:nvCxnSpPr>
        <p:spPr bwMode="auto">
          <a:xfrm flipV="1">
            <a:off x="3886200" y="5273675"/>
            <a:ext cx="1828800" cy="55562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543" name="AutoShape 45"/>
          <p:cNvCxnSpPr>
            <a:cxnSpLocks noChangeShapeType="1"/>
            <a:stCxn id="150537" idx="3"/>
          </p:cNvCxnSpPr>
          <p:nvPr/>
        </p:nvCxnSpPr>
        <p:spPr bwMode="auto">
          <a:xfrm flipV="1">
            <a:off x="3886200" y="4610100"/>
            <a:ext cx="1828800" cy="8382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544" name="AutoShape 46"/>
          <p:cNvCxnSpPr>
            <a:cxnSpLocks noChangeShapeType="1"/>
            <a:stCxn id="150536" idx="3"/>
          </p:cNvCxnSpPr>
          <p:nvPr/>
        </p:nvCxnSpPr>
        <p:spPr bwMode="auto">
          <a:xfrm flipV="1">
            <a:off x="3886200" y="3948113"/>
            <a:ext cx="1828800" cy="111918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545" name="AutoShape 47"/>
          <p:cNvCxnSpPr>
            <a:cxnSpLocks noChangeShapeType="1"/>
            <a:stCxn id="150535" idx="3"/>
          </p:cNvCxnSpPr>
          <p:nvPr/>
        </p:nvCxnSpPr>
        <p:spPr bwMode="auto">
          <a:xfrm flipV="1">
            <a:off x="3886200" y="3286125"/>
            <a:ext cx="1828800" cy="140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0546" name="Text Box 48"/>
          <p:cNvSpPr txBox="1">
            <a:spLocks noChangeArrowheads="1"/>
          </p:cNvSpPr>
          <p:nvPr/>
        </p:nvSpPr>
        <p:spPr bwMode="auto">
          <a:xfrm>
            <a:off x="5715000" y="3124200"/>
            <a:ext cx="1600200" cy="40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000"/>
              <a:t>balance:</a:t>
            </a:r>
          </a:p>
        </p:txBody>
      </p:sp>
      <p:sp>
        <p:nvSpPr>
          <p:cNvPr id="150547" name="Text Box 50"/>
          <p:cNvSpPr txBox="1">
            <a:spLocks noChangeArrowheads="1"/>
          </p:cNvSpPr>
          <p:nvPr/>
        </p:nvSpPr>
        <p:spPr bwMode="auto">
          <a:xfrm>
            <a:off x="6781800" y="3276600"/>
            <a:ext cx="457200" cy="2841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200">
                <a:solidFill>
                  <a:schemeClr val="bg1"/>
                </a:solidFill>
              </a:rPr>
              <a:t>0.0</a:t>
            </a:r>
          </a:p>
        </p:txBody>
      </p:sp>
      <p:sp>
        <p:nvSpPr>
          <p:cNvPr id="150548" name="Text Box 51"/>
          <p:cNvSpPr txBox="1">
            <a:spLocks noChangeArrowheads="1"/>
          </p:cNvSpPr>
          <p:nvPr/>
        </p:nvSpPr>
        <p:spPr bwMode="auto">
          <a:xfrm>
            <a:off x="5715000" y="3810000"/>
            <a:ext cx="1600200" cy="40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000"/>
              <a:t>balance:</a:t>
            </a:r>
          </a:p>
        </p:txBody>
      </p:sp>
      <p:sp>
        <p:nvSpPr>
          <p:cNvPr id="150549" name="Text Box 52"/>
          <p:cNvSpPr txBox="1">
            <a:spLocks noChangeArrowheads="1"/>
          </p:cNvSpPr>
          <p:nvPr/>
        </p:nvSpPr>
        <p:spPr bwMode="auto">
          <a:xfrm>
            <a:off x="5715000" y="4419600"/>
            <a:ext cx="1600200" cy="40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000"/>
              <a:t>balance:</a:t>
            </a:r>
          </a:p>
        </p:txBody>
      </p:sp>
      <p:sp>
        <p:nvSpPr>
          <p:cNvPr id="150550" name="Text Box 53"/>
          <p:cNvSpPr txBox="1">
            <a:spLocks noChangeArrowheads="1"/>
          </p:cNvSpPr>
          <p:nvPr/>
        </p:nvSpPr>
        <p:spPr bwMode="auto">
          <a:xfrm>
            <a:off x="5715000" y="5029200"/>
            <a:ext cx="1600200" cy="40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000"/>
              <a:t>balance:</a:t>
            </a:r>
          </a:p>
        </p:txBody>
      </p:sp>
      <p:sp>
        <p:nvSpPr>
          <p:cNvPr id="150551" name="Text Box 54"/>
          <p:cNvSpPr txBox="1">
            <a:spLocks noChangeArrowheads="1"/>
          </p:cNvSpPr>
          <p:nvPr/>
        </p:nvSpPr>
        <p:spPr bwMode="auto">
          <a:xfrm>
            <a:off x="5715000" y="5638800"/>
            <a:ext cx="1600200" cy="40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2000"/>
              <a:t>balance:</a:t>
            </a:r>
          </a:p>
        </p:txBody>
      </p:sp>
      <p:sp>
        <p:nvSpPr>
          <p:cNvPr id="150552" name="Text Box 55"/>
          <p:cNvSpPr txBox="1">
            <a:spLocks noChangeArrowheads="1"/>
          </p:cNvSpPr>
          <p:nvPr/>
        </p:nvSpPr>
        <p:spPr bwMode="auto">
          <a:xfrm>
            <a:off x="6781800" y="3886200"/>
            <a:ext cx="457200" cy="2841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200">
                <a:solidFill>
                  <a:schemeClr val="bg1"/>
                </a:solidFill>
              </a:rPr>
              <a:t>0.0</a:t>
            </a:r>
          </a:p>
        </p:txBody>
      </p:sp>
      <p:sp>
        <p:nvSpPr>
          <p:cNvPr id="150553" name="Text Box 56"/>
          <p:cNvSpPr txBox="1">
            <a:spLocks noChangeArrowheads="1"/>
          </p:cNvSpPr>
          <p:nvPr/>
        </p:nvSpPr>
        <p:spPr bwMode="auto">
          <a:xfrm>
            <a:off x="6781800" y="4495800"/>
            <a:ext cx="457200" cy="2841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200">
                <a:solidFill>
                  <a:schemeClr val="bg1"/>
                </a:solidFill>
              </a:rPr>
              <a:t>0.0</a:t>
            </a:r>
          </a:p>
        </p:txBody>
      </p:sp>
      <p:sp>
        <p:nvSpPr>
          <p:cNvPr id="150554" name="Text Box 57"/>
          <p:cNvSpPr txBox="1">
            <a:spLocks noChangeArrowheads="1"/>
          </p:cNvSpPr>
          <p:nvPr/>
        </p:nvSpPr>
        <p:spPr bwMode="auto">
          <a:xfrm>
            <a:off x="6781800" y="5105400"/>
            <a:ext cx="457200" cy="2841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200">
                <a:solidFill>
                  <a:schemeClr val="bg1"/>
                </a:solidFill>
              </a:rPr>
              <a:t>0.0</a:t>
            </a:r>
          </a:p>
        </p:txBody>
      </p:sp>
      <p:sp>
        <p:nvSpPr>
          <p:cNvPr id="150555" name="Text Box 58"/>
          <p:cNvSpPr txBox="1">
            <a:spLocks noChangeArrowheads="1"/>
          </p:cNvSpPr>
          <p:nvPr/>
        </p:nvSpPr>
        <p:spPr bwMode="auto">
          <a:xfrm>
            <a:off x="6781800" y="5715000"/>
            <a:ext cx="457200" cy="2841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200">
                <a:solidFill>
                  <a:schemeClr val="bg1"/>
                </a:solidFill>
              </a:rPr>
              <a:t>0.0</a:t>
            </a:r>
          </a:p>
        </p:txBody>
      </p:sp>
      <p:sp>
        <p:nvSpPr>
          <p:cNvPr id="150556" name="Text Box 59"/>
          <p:cNvSpPr txBox="1">
            <a:spLocks noChangeArrowheads="1"/>
          </p:cNvSpPr>
          <p:nvPr/>
        </p:nvSpPr>
        <p:spPr bwMode="auto">
          <a:xfrm>
            <a:off x="1143000" y="4876800"/>
            <a:ext cx="1844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accounts[1]</a:t>
            </a:r>
          </a:p>
        </p:txBody>
      </p:sp>
      <p:sp>
        <p:nvSpPr>
          <p:cNvPr id="150557" name="Text Box 60"/>
          <p:cNvSpPr txBox="1">
            <a:spLocks noChangeArrowheads="1"/>
          </p:cNvSpPr>
          <p:nvPr/>
        </p:nvSpPr>
        <p:spPr bwMode="auto">
          <a:xfrm>
            <a:off x="1219200" y="4495800"/>
            <a:ext cx="1768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accounts[0]</a:t>
            </a:r>
          </a:p>
        </p:txBody>
      </p:sp>
      <p:sp>
        <p:nvSpPr>
          <p:cNvPr id="150558" name="Text Box 61"/>
          <p:cNvSpPr txBox="1">
            <a:spLocks noChangeArrowheads="1"/>
          </p:cNvSpPr>
          <p:nvPr/>
        </p:nvSpPr>
        <p:spPr bwMode="auto">
          <a:xfrm>
            <a:off x="1066800" y="5638800"/>
            <a:ext cx="192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accounts[3]</a:t>
            </a:r>
          </a:p>
        </p:txBody>
      </p:sp>
      <p:sp>
        <p:nvSpPr>
          <p:cNvPr id="150559" name="Text Box 62"/>
          <p:cNvSpPr txBox="1">
            <a:spLocks noChangeArrowheads="1"/>
          </p:cNvSpPr>
          <p:nvPr/>
        </p:nvSpPr>
        <p:spPr bwMode="auto">
          <a:xfrm>
            <a:off x="1143000" y="5257800"/>
            <a:ext cx="1844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accounts[2]</a:t>
            </a:r>
          </a:p>
        </p:txBody>
      </p:sp>
      <p:sp>
        <p:nvSpPr>
          <p:cNvPr id="150560" name="Text Box 63"/>
          <p:cNvSpPr txBox="1">
            <a:spLocks noChangeArrowheads="1"/>
          </p:cNvSpPr>
          <p:nvPr/>
        </p:nvSpPr>
        <p:spPr bwMode="auto">
          <a:xfrm>
            <a:off x="990600" y="6019800"/>
            <a:ext cx="1997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1800" b="1">
                <a:latin typeface="Courier New" panose="02070309020205020404" pitchFamily="49" charset="0"/>
              </a:rPr>
              <a:t>accounts[4]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8-</a:t>
            </a:r>
            <a:fld id="{41527425-FF1C-480D-ACA8-6F4A984EC384}" type="slidenum">
              <a:rPr 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Arrays of Objects</a:t>
            </a:r>
          </a:p>
        </p:txBody>
      </p:sp>
      <p:sp>
        <p:nvSpPr>
          <p:cNvPr id="15258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Once we have the elements referencing </a:t>
            </a:r>
            <a:r>
              <a:rPr lang="en-US" sz="2400" b="1" smtClean="0"/>
              <a:t>BankAccount</a:t>
            </a:r>
            <a:r>
              <a:rPr lang="en-US" sz="2400" smtClean="0"/>
              <a:t> objects, we can use the </a:t>
            </a:r>
            <a:r>
              <a:rPr lang="en-US" sz="2400" b="1" smtClean="0"/>
              <a:t>BankAccount </a:t>
            </a:r>
            <a:r>
              <a:rPr lang="en-US" sz="2400" smtClean="0"/>
              <a:t>methods with them:</a:t>
            </a:r>
          </a:p>
          <a:p>
            <a:pPr eaLnBrk="1" hangingPunct="1">
              <a:lnSpc>
                <a:spcPct val="80000"/>
              </a:lnSpc>
            </a:pPr>
            <a:endParaRPr lang="en-US" sz="2400" smtClean="0"/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account[0].setBalance(2500.0);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account[3].withdraw(500.00);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latin typeface="Courier New" panose="02070309020205020404" pitchFamily="49" charset="0"/>
              </a:rPr>
              <a:t>System.out.println(account[i].getBalance());</a:t>
            </a:r>
          </a:p>
          <a:p>
            <a:pPr lvl="1" eaLnBrk="1" hangingPunct="1">
              <a:lnSpc>
                <a:spcPct val="80000"/>
              </a:lnSpc>
            </a:pPr>
            <a:endParaRPr lang="en-US" sz="2000" smtClean="0"/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See example: </a:t>
            </a:r>
            <a:r>
              <a:rPr lang="en-US" sz="2400" smtClean="0">
                <a:hlinkClick r:id="rId3" action="ppaction://hlinkfile"/>
              </a:rPr>
              <a:t>ObjectArray.java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0"/>
          <p:cNvSpPr>
            <a:spLocks noChangeArrowheads="1"/>
          </p:cNvSpPr>
          <p:nvPr/>
        </p:nvSpPr>
        <p:spPr bwMode="auto">
          <a:xfrm>
            <a:off x="685800" y="609600"/>
            <a:ext cx="4648200" cy="464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/>
          </a:p>
        </p:txBody>
      </p:sp>
      <p:sp>
        <p:nvSpPr>
          <p:cNvPr id="154627" name="Text Box 12"/>
          <p:cNvSpPr txBox="1">
            <a:spLocks noChangeArrowheads="1"/>
          </p:cNvSpPr>
          <p:nvPr/>
        </p:nvSpPr>
        <p:spPr bwMode="auto">
          <a:xfrm>
            <a:off x="685800" y="685800"/>
            <a:ext cx="457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BankAccount</a:t>
            </a:r>
          </a:p>
        </p:txBody>
      </p:sp>
      <p:sp>
        <p:nvSpPr>
          <p:cNvPr id="154628" name="Line 13"/>
          <p:cNvSpPr>
            <a:spLocks noChangeShapeType="1"/>
          </p:cNvSpPr>
          <p:nvPr/>
        </p:nvSpPr>
        <p:spPr bwMode="auto">
          <a:xfrm>
            <a:off x="685800" y="1066800"/>
            <a:ext cx="464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4629" name="Text Box 14"/>
          <p:cNvSpPr txBox="1">
            <a:spLocks noChangeArrowheads="1"/>
          </p:cNvSpPr>
          <p:nvPr/>
        </p:nvSpPr>
        <p:spPr bwMode="auto">
          <a:xfrm>
            <a:off x="762000" y="1066800"/>
            <a:ext cx="411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-balance:double</a:t>
            </a:r>
          </a:p>
        </p:txBody>
      </p:sp>
      <p:sp>
        <p:nvSpPr>
          <p:cNvPr id="154630" name="Line 15"/>
          <p:cNvSpPr>
            <a:spLocks noChangeShapeType="1"/>
          </p:cNvSpPr>
          <p:nvPr/>
        </p:nvSpPr>
        <p:spPr bwMode="auto">
          <a:xfrm>
            <a:off x="685800" y="1447800"/>
            <a:ext cx="464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4631" name="Text Box 17"/>
          <p:cNvSpPr txBox="1">
            <a:spLocks noChangeArrowheads="1"/>
          </p:cNvSpPr>
          <p:nvPr/>
        </p:nvSpPr>
        <p:spPr bwMode="auto">
          <a:xfrm>
            <a:off x="685800" y="1600200"/>
            <a:ext cx="4648200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+BankAccount()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+BankAccount(startBalance:double)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+BankAccount(str:String)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+deposit(amount:double):void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+deposit(str:String):void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+withdraw(amount:double):void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+withdraw(str:String):void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+setBalance(b:double):void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+setBalance(str:String):void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sz="1600">
                <a:latin typeface="Courier New" panose="02070309020205020404" pitchFamily="49" charset="0"/>
              </a:rPr>
              <a:t>+getBalance():double</a:t>
            </a:r>
          </a:p>
        </p:txBody>
      </p:sp>
      <p:sp>
        <p:nvSpPr>
          <p:cNvPr id="154632" name="TextBox 7"/>
          <p:cNvSpPr txBox="1">
            <a:spLocks noChangeArrowheads="1"/>
          </p:cNvSpPr>
          <p:nvPr/>
        </p:nvSpPr>
        <p:spPr bwMode="auto">
          <a:xfrm>
            <a:off x="5715000" y="609600"/>
            <a:ext cx="3048000" cy="15700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D885E3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D885E3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885E3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D885E3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885E3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400"/>
              <a:t>The UML Diagram for the BankAccount class from Chapter 6, reused in this example. 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Gaddis_CntrlStrc">
  <a:themeElements>
    <a:clrScheme name="2_Gaddis_CntrlStr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Gaddis_CntrlStrc">
      <a:majorFont>
        <a:latin typeface="Arial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_Gaddis_CntrlStr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4126</TotalTime>
  <Words>8203</Words>
  <Application>Microsoft Office PowerPoint</Application>
  <PresentationFormat>On-screen Show (4:3)</PresentationFormat>
  <Paragraphs>1746</Paragraphs>
  <Slides>205</Slides>
  <Notes>94</Notes>
  <HiddenSlides>6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205</vt:i4>
      </vt:variant>
    </vt:vector>
  </HeadingPairs>
  <TitlesOfParts>
    <vt:vector size="219" baseType="lpstr">
      <vt:lpstr>Arial</vt:lpstr>
      <vt:lpstr>Calibri</vt:lpstr>
      <vt:lpstr>Courier</vt:lpstr>
      <vt:lpstr>Courier New</vt:lpstr>
      <vt:lpstr>Helvetica</vt:lpstr>
      <vt:lpstr>Minion-Regular</vt:lpstr>
      <vt:lpstr>PrestigeElite</vt:lpstr>
      <vt:lpstr>Symbol</vt:lpstr>
      <vt:lpstr>Tahoma</vt:lpstr>
      <vt:lpstr>Times</vt:lpstr>
      <vt:lpstr>Times New Roman</vt:lpstr>
      <vt:lpstr>Wingdings</vt:lpstr>
      <vt:lpstr>ヒラギノ角ゴ Pro W3</vt:lpstr>
      <vt:lpstr>2_Gaddis_CntrlStrc</vt:lpstr>
      <vt:lpstr>PowerPoint Presentation</vt:lpstr>
      <vt:lpstr>Chapter Topics</vt:lpstr>
      <vt:lpstr>Chapter Topics</vt:lpstr>
      <vt:lpstr>Introduction to Arrays</vt:lpstr>
      <vt:lpstr>Why Use an Array?</vt:lpstr>
      <vt:lpstr>Why Use an Array?</vt:lpstr>
      <vt:lpstr>Creating and Accessing Arrays</vt:lpstr>
      <vt:lpstr>Creating Arrays</vt:lpstr>
      <vt:lpstr>Creating Arrays</vt:lpstr>
      <vt:lpstr>Creating Arrays</vt:lpstr>
      <vt:lpstr>Creating Arrays</vt:lpstr>
      <vt:lpstr>Accessing the Elements of an Array</vt:lpstr>
      <vt:lpstr>Creating and Accessing Arrays</vt:lpstr>
      <vt:lpstr>Square Brackets with Arrays</vt:lpstr>
      <vt:lpstr>Inputting and Outputting Array Elements</vt:lpstr>
      <vt:lpstr>PowerPoint Presentation</vt:lpstr>
      <vt:lpstr>Inputting and Outputting Array Elements</vt:lpstr>
      <vt:lpstr>PowerPoint Presentation</vt:lpstr>
      <vt:lpstr>Bounds Checking</vt:lpstr>
      <vt:lpstr>PowerPoint Presentation</vt:lpstr>
      <vt:lpstr>Off-by-One Errors</vt:lpstr>
      <vt:lpstr>Array Initialization</vt:lpstr>
      <vt:lpstr>Array Initialization</vt:lpstr>
      <vt:lpstr>PowerPoint Presentation</vt:lpstr>
      <vt:lpstr>Alternate Array Declaration</vt:lpstr>
      <vt:lpstr>Alternate Array Declaration</vt:lpstr>
      <vt:lpstr>END CHAPTER 8-1</vt:lpstr>
      <vt:lpstr>Processing Array Contents</vt:lpstr>
      <vt:lpstr>PowerPoint Presentation</vt:lpstr>
      <vt:lpstr>PowerPoint Presentation</vt:lpstr>
      <vt:lpstr>Processing Array Contents</vt:lpstr>
      <vt:lpstr>Array Length</vt:lpstr>
      <vt:lpstr>Array Length</vt:lpstr>
      <vt:lpstr>PowerPoint Presentation</vt:lpstr>
      <vt:lpstr>PowerPoint Presentation</vt:lpstr>
      <vt:lpstr>The Enhanced for Loop</vt:lpstr>
      <vt:lpstr>The Enhanced for Loop</vt:lpstr>
      <vt:lpstr>The Enhanced for Loop</vt:lpstr>
      <vt:lpstr>Array Size</vt:lpstr>
      <vt:lpstr>PowerPoint Presentation</vt:lpstr>
      <vt:lpstr>Reassigning Array References</vt:lpstr>
      <vt:lpstr>Reassigning Array References</vt:lpstr>
      <vt:lpstr>Reassigning Array References</vt:lpstr>
      <vt:lpstr>Copying Arrays</vt:lpstr>
      <vt:lpstr>PowerPoint Presentation</vt:lpstr>
      <vt:lpstr>Copying Arrays</vt:lpstr>
      <vt:lpstr>PowerPoint Presentation</vt:lpstr>
      <vt:lpstr>Passing Array Elements to a Method</vt:lpstr>
      <vt:lpstr>PowerPoint Presentation</vt:lpstr>
      <vt:lpstr>Passing Array Elements to a Method</vt:lpstr>
      <vt:lpstr>Passing Arrays as Arguments</vt:lpstr>
      <vt:lpstr>PowerPoint Presentation</vt:lpstr>
      <vt:lpstr>PowerPoint Presentation</vt:lpstr>
      <vt:lpstr>Passing Arrays as Arguments</vt:lpstr>
      <vt:lpstr>Passing Arrays as Arguments</vt:lpstr>
      <vt:lpstr>PowerPoint Presentation</vt:lpstr>
      <vt:lpstr>PowerPoint Presentation</vt:lpstr>
      <vt:lpstr>Some Useful Array Algorithms and Operations</vt:lpstr>
      <vt:lpstr>Comparing Arrays</vt:lpstr>
      <vt:lpstr>Comparing Arrays</vt:lpstr>
      <vt:lpstr>PowerPoint Presentation</vt:lpstr>
      <vt:lpstr>Useful Array Operations</vt:lpstr>
      <vt:lpstr>Useful Array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the Spotlight (pg 481)</vt:lpstr>
      <vt:lpstr>In the Spotlight (pg 481)</vt:lpstr>
      <vt:lpstr>PowerPoint Presentation</vt:lpstr>
      <vt:lpstr>PowerPoint Presentation</vt:lpstr>
      <vt:lpstr>PowerPoint Presentation</vt:lpstr>
      <vt:lpstr>PowerPoint Presentation</vt:lpstr>
      <vt:lpstr>Partially Filled Arrays</vt:lpstr>
      <vt:lpstr>Partially Filled Arrays</vt:lpstr>
      <vt:lpstr>Partially Filled Arrays</vt:lpstr>
      <vt:lpstr>Partially Filled Arrays</vt:lpstr>
      <vt:lpstr>PowerPoint Presentation</vt:lpstr>
      <vt:lpstr>PowerPoint Presentation</vt:lpstr>
      <vt:lpstr>PowerPoint Presentation</vt:lpstr>
      <vt:lpstr>Arrays and Files</vt:lpstr>
      <vt:lpstr>Arrays and Files</vt:lpstr>
      <vt:lpstr>Arrays and Files</vt:lpstr>
      <vt:lpstr>Returning an Array Reference</vt:lpstr>
      <vt:lpstr>PowerPoint Presentation</vt:lpstr>
      <vt:lpstr>END chapter 8-2</vt:lpstr>
      <vt:lpstr>String Arrays</vt:lpstr>
      <vt:lpstr>String Arrays</vt:lpstr>
      <vt:lpstr>PowerPoint Presentation</vt:lpstr>
      <vt:lpstr>String Arrays</vt:lpstr>
      <vt:lpstr>String Arrays</vt:lpstr>
      <vt:lpstr>Calling String Methods On Array Elements</vt:lpstr>
      <vt:lpstr>The length Field &amp; The length() Method</vt:lpstr>
      <vt:lpstr>The length Field &amp; The length() Method</vt:lpstr>
      <vt:lpstr>Arrays of Objects</vt:lpstr>
      <vt:lpstr>Arrays of Objects</vt:lpstr>
      <vt:lpstr>Arrays of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Sequential Search Algorithm</vt:lpstr>
      <vt:lpstr>PowerPoint Presentation</vt:lpstr>
      <vt:lpstr>PowerPoint Presentation</vt:lpstr>
      <vt:lpstr>Introduction to Sorting Algorithms</vt:lpstr>
      <vt:lpstr>Bubble Sort</vt:lpstr>
      <vt:lpstr>Example – First Pass</vt:lpstr>
      <vt:lpstr>Example – Second Pass</vt:lpstr>
      <vt:lpstr>Example – Third Pass</vt:lpstr>
      <vt:lpstr>PowerPoint Presentation</vt:lpstr>
      <vt:lpstr>PowerPoint Presentation</vt:lpstr>
      <vt:lpstr>A Bubble Sort Method –                 The rest of the program</vt:lpstr>
      <vt:lpstr>Bubble Sort - Tradeoffs</vt:lpstr>
      <vt:lpstr>Selection Sort</vt:lpstr>
      <vt:lpstr>Selection Sort</vt:lpstr>
      <vt:lpstr>Selection Sort</vt:lpstr>
      <vt:lpstr>Selection Sort</vt:lpstr>
      <vt:lpstr>PowerPoint Presentation</vt:lpstr>
      <vt:lpstr>PowerPoint Presentation</vt:lpstr>
      <vt:lpstr>Sorting Objects</vt:lpstr>
      <vt:lpstr>Bubble Sorting an Array of Rectangles</vt:lpstr>
      <vt:lpstr>PowerPoint Presentation</vt:lpstr>
      <vt:lpstr>PowerPoint Presentation</vt:lpstr>
      <vt:lpstr>PowerPoint Presentation</vt:lpstr>
      <vt:lpstr>PowerPoint Presentation</vt:lpstr>
      <vt:lpstr>Binary Search</vt:lpstr>
      <vt:lpstr>Binary Search</vt:lpstr>
      <vt:lpstr>PowerPoint Presentation</vt:lpstr>
      <vt:lpstr>PowerPoint Presentation</vt:lpstr>
      <vt:lpstr>Comparing Linear and Binary Searches</vt:lpstr>
      <vt:lpstr>Comparing Linear and Binary Searches</vt:lpstr>
      <vt:lpstr>Command-Line Arguments</vt:lpstr>
      <vt:lpstr>Command-Line Arguments</vt:lpstr>
      <vt:lpstr>PowerPoint Presentation</vt:lpstr>
      <vt:lpstr>PowerPoint Presentation</vt:lpstr>
      <vt:lpstr>PowerPoint Presentation</vt:lpstr>
      <vt:lpstr>Variable-Length Argument Lists</vt:lpstr>
      <vt:lpstr>Variable-Length Argument Lists</vt:lpstr>
      <vt:lpstr>PowerPoint Presentation</vt:lpstr>
      <vt:lpstr>Variable-Length Argument Lists</vt:lpstr>
      <vt:lpstr>PowerPoint Presentation</vt:lpstr>
      <vt:lpstr>PowerPoint Presentation</vt:lpstr>
      <vt:lpstr>Variable-Length Argument Lists</vt:lpstr>
      <vt:lpstr>PowerPoint Presentation</vt:lpstr>
      <vt:lpstr>Variable-Length Argument Lists</vt:lpstr>
      <vt:lpstr>PowerPoint Presentation</vt:lpstr>
      <vt:lpstr>END chapter 8-3</vt:lpstr>
      <vt:lpstr>The ArrayList Class</vt:lpstr>
      <vt:lpstr>Creating an ArrayList</vt:lpstr>
      <vt:lpstr>Using an ArrayList: add</vt:lpstr>
      <vt:lpstr>Using an ArrayList: get</vt:lpstr>
      <vt:lpstr>PowerPoint Presentation</vt:lpstr>
      <vt:lpstr>PowerPoint Presentation</vt:lpstr>
      <vt:lpstr>Using an ArrayList: toString</vt:lpstr>
      <vt:lpstr>PowerPoint Presentation</vt:lpstr>
      <vt:lpstr>Using an ArrayList: remove</vt:lpstr>
      <vt:lpstr>PowerPoint Presentation</vt:lpstr>
      <vt:lpstr>Using an ArrayList: another add</vt:lpstr>
      <vt:lpstr>PowerPoint Presentation</vt:lpstr>
      <vt:lpstr>Using an ArrayList: set</vt:lpstr>
      <vt:lpstr>PowerPoint Presentation</vt:lpstr>
      <vt:lpstr>Using an ArrayList: capacity</vt:lpstr>
      <vt:lpstr>Using an ArrayList</vt:lpstr>
      <vt:lpstr>Using an ArrayList: BankAccount</vt:lpstr>
      <vt:lpstr>PowerPoint Presentation</vt:lpstr>
      <vt:lpstr>Using an ArrayList: Integer</vt:lpstr>
      <vt:lpstr>PowerPoint Presentation</vt:lpstr>
      <vt:lpstr>PowerPoint Presentation</vt:lpstr>
      <vt:lpstr>Two-Dimensional Arrays</vt:lpstr>
      <vt:lpstr>Two-Dimensional Arrays</vt:lpstr>
      <vt:lpstr>Accessing Two-Dimensional Array Elements</vt:lpstr>
      <vt:lpstr>Accessing Two-Dimensional Array Elements</vt:lpstr>
      <vt:lpstr>Accessing Two-Dimensional Array Elements</vt:lpstr>
      <vt:lpstr>Two-Dimensional Arrays</vt:lpstr>
      <vt:lpstr>Accessing Two-Dimensional Array Elements</vt:lpstr>
      <vt:lpstr>Accessing Two-Dimensional Array Elements</vt:lpstr>
      <vt:lpstr>PowerPoint Presentation</vt:lpstr>
      <vt:lpstr>PowerPoint Presentation</vt:lpstr>
      <vt:lpstr>PowerPoint Presentation</vt:lpstr>
      <vt:lpstr>The length Field</vt:lpstr>
      <vt:lpstr>The length Field</vt:lpstr>
      <vt:lpstr>Initializing a Two-Dimensional Array</vt:lpstr>
      <vt:lpstr>Initializing a Two-Dimensional Array</vt:lpstr>
      <vt:lpstr>Initializing a Two-Dimensional Array</vt:lpstr>
      <vt:lpstr>Initializing a Two-Dimensional Array</vt:lpstr>
      <vt:lpstr>The length Field</vt:lpstr>
      <vt:lpstr>PowerPoint Presentation</vt:lpstr>
      <vt:lpstr>PowerPoint Presentation</vt:lpstr>
      <vt:lpstr>Summing The Elements of a Two-Dimensional Array</vt:lpstr>
      <vt:lpstr>Summing The Rows of a Two-Dimensional Array</vt:lpstr>
      <vt:lpstr>Summing The Columns of a Two-Dimensional Array</vt:lpstr>
      <vt:lpstr>Passing and Returning Two-Dimensional Array References</vt:lpstr>
      <vt:lpstr>PowerPoint Presentation</vt:lpstr>
      <vt:lpstr>PowerPoint Presentation</vt:lpstr>
      <vt:lpstr>Ragged Arrays</vt:lpstr>
      <vt:lpstr>More Than Two Dimensions</vt:lpstr>
      <vt:lpstr>END chapter 8-4</vt:lpstr>
    </vt:vector>
  </TitlesOfParts>
  <Company>©2008 Pearson Addison-Wesley. All rights reserved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</dc:title>
  <dc:subject>Arrays and the ArrayList Class</dc:subject>
  <dc:creator>Tony Gaddis</dc:creator>
  <cp:lastModifiedBy>jared stearns</cp:lastModifiedBy>
  <cp:revision>208</cp:revision>
  <cp:lastPrinted>2014-04-11T04:16:52Z</cp:lastPrinted>
  <dcterms:created xsi:type="dcterms:W3CDTF">2003-08-04T05:53:18Z</dcterms:created>
  <dcterms:modified xsi:type="dcterms:W3CDTF">2014-06-29T20:47:33Z</dcterms:modified>
</cp:coreProperties>
</file>